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57" r:id="rId4"/>
    <p:sldId id="258" r:id="rId5"/>
    <p:sldId id="259" r:id="rId6"/>
    <p:sldId id="263" r:id="rId7"/>
    <p:sldId id="276" r:id="rId8"/>
    <p:sldId id="271" r:id="rId9"/>
    <p:sldId id="264" r:id="rId10"/>
    <p:sldId id="265" r:id="rId11"/>
    <p:sldId id="261" r:id="rId12"/>
    <p:sldId id="266" r:id="rId13"/>
    <p:sldId id="267" r:id="rId14"/>
    <p:sldId id="268" r:id="rId15"/>
    <p:sldId id="262" r:id="rId16"/>
    <p:sldId id="269"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dirty="0"/>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dirty="0"/>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dirty="0"/>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dirty="0"/>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10502-6E4E-6D44-9EF5-95CB38DB1235}"/>
              </a:ext>
            </a:extLst>
          </p:cNvPr>
          <p:cNvSpPr>
            <a:spLocks noGrp="1"/>
          </p:cNvSpPr>
          <p:nvPr>
            <p:ph type="ctrTitle"/>
          </p:nvPr>
        </p:nvSpPr>
        <p:spPr>
          <a:xfrm>
            <a:off x="640011" y="0"/>
            <a:ext cx="11197727" cy="2654441"/>
          </a:xfrm>
        </p:spPr>
        <p:txBody>
          <a:bodyPr>
            <a:normAutofit/>
          </a:bodyPr>
          <a:lstStyle/>
          <a:p>
            <a:pPr algn="ctr"/>
            <a:r>
              <a:rPr lang="en-US" b="1" u="sng">
                <a:latin typeface="Algerian" panose="02000000000000000000" pitchFamily="2" charset="0"/>
                <a:ea typeface="Algerian" panose="02000000000000000000" pitchFamily="2" charset="0"/>
              </a:rPr>
              <a:t>Presentation on human resource management</a:t>
            </a:r>
          </a:p>
        </p:txBody>
      </p:sp>
      <p:sp>
        <p:nvSpPr>
          <p:cNvPr id="3" name="Subtitle 2">
            <a:extLst>
              <a:ext uri="{FF2B5EF4-FFF2-40B4-BE49-F238E27FC236}">
                <a16:creationId xmlns:a16="http://schemas.microsoft.com/office/drawing/2014/main" id="{E214B2C6-A732-054C-BBF5-0B063292B5C8}"/>
              </a:ext>
            </a:extLst>
          </p:cNvPr>
          <p:cNvSpPr>
            <a:spLocks noGrp="1"/>
          </p:cNvSpPr>
          <p:nvPr>
            <p:ph type="subTitle" idx="1"/>
          </p:nvPr>
        </p:nvSpPr>
        <p:spPr>
          <a:xfrm>
            <a:off x="5655469" y="3750469"/>
            <a:ext cx="5920333" cy="2559844"/>
          </a:xfrm>
        </p:spPr>
        <p:txBody>
          <a:bodyPr>
            <a:noAutofit/>
          </a:bodyPr>
          <a:lstStyle/>
          <a:p>
            <a:pPr algn="ctr"/>
            <a:r>
              <a:rPr lang="en-US" sz="2400" b="1" u="sng">
                <a:latin typeface="Baskerville Old Face" panose="02020602080505020303" pitchFamily="18" charset="0"/>
                <a:ea typeface="Aldhabi" panose="02000000000000000000" pitchFamily="2" charset="0"/>
                <a:cs typeface="Aharoni" panose="02010803020104030203" pitchFamily="2" charset="-79"/>
              </a:rPr>
              <a:t> mrs. Sarla sethi </a:t>
            </a:r>
          </a:p>
          <a:p>
            <a:pPr algn="ctr"/>
            <a:r>
              <a:rPr lang="en-US" sz="2400" b="1" u="sng">
                <a:latin typeface="Baskerville Old Face" panose="02020602080505020303" pitchFamily="18" charset="0"/>
                <a:ea typeface="Aldhabi" panose="02000000000000000000" pitchFamily="2" charset="0"/>
                <a:cs typeface="Aharoni" panose="02010803020104030203" pitchFamily="2" charset="-79"/>
              </a:rPr>
              <a:t>( Associate prof. In commerce )</a:t>
            </a:r>
          </a:p>
          <a:p>
            <a:pPr algn="ctr"/>
            <a:r>
              <a:rPr lang="en-US" sz="2400" b="1" u="sng">
                <a:latin typeface="Baskerville Old Face" panose="02020602080505020303" pitchFamily="18" charset="0"/>
                <a:ea typeface="Aldhabi" panose="02000000000000000000" pitchFamily="2" charset="0"/>
                <a:cs typeface="Aharoni" panose="02010803020104030203" pitchFamily="2" charset="-79"/>
              </a:rPr>
              <a:t>Sms khalsa labana girls college</a:t>
            </a:r>
          </a:p>
          <a:p>
            <a:pPr algn="ctr"/>
            <a:r>
              <a:rPr lang="en-US" sz="2400" b="1" u="sng">
                <a:latin typeface="Baskerville Old Face" panose="02020602080505020303" pitchFamily="18" charset="0"/>
                <a:ea typeface="Aldhabi" panose="02000000000000000000" pitchFamily="2" charset="0"/>
                <a:cs typeface="Aharoni" panose="02010803020104030203" pitchFamily="2" charset="-79"/>
              </a:rPr>
              <a:t>Barara (ambala)</a:t>
            </a:r>
          </a:p>
        </p:txBody>
      </p:sp>
      <p:pic>
        <p:nvPicPr>
          <p:cNvPr id="4" name="Picture 4">
            <a:extLst>
              <a:ext uri="{FF2B5EF4-FFF2-40B4-BE49-F238E27FC236}">
                <a16:creationId xmlns:a16="http://schemas.microsoft.com/office/drawing/2014/main" id="{BA605BF5-16A7-5D4E-BE2F-017BDA9C91D1}"/>
              </a:ext>
            </a:extLst>
          </p:cNvPr>
          <p:cNvPicPr>
            <a:picLocks noChangeAspect="1"/>
          </p:cNvPicPr>
          <p:nvPr/>
        </p:nvPicPr>
        <p:blipFill>
          <a:blip r:embed="rId2"/>
          <a:stretch>
            <a:fillRect/>
          </a:stretch>
        </p:blipFill>
        <p:spPr>
          <a:xfrm>
            <a:off x="244179" y="3024188"/>
            <a:ext cx="5411290" cy="3833812"/>
          </a:xfrm>
          <a:prstGeom prst="rect">
            <a:avLst/>
          </a:prstGeom>
        </p:spPr>
      </p:pic>
    </p:spTree>
    <p:extLst>
      <p:ext uri="{BB962C8B-B14F-4D97-AF65-F5344CB8AC3E}">
        <p14:creationId xmlns:p14="http://schemas.microsoft.com/office/powerpoint/2010/main" val="315397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DB847E-52E4-5348-86BA-0D7D577D3D90}"/>
              </a:ext>
            </a:extLst>
          </p:cNvPr>
          <p:cNvSpPr>
            <a:spLocks noGrp="1"/>
          </p:cNvSpPr>
          <p:nvPr>
            <p:ph idx="1"/>
          </p:nvPr>
        </p:nvSpPr>
        <p:spPr>
          <a:xfrm>
            <a:off x="166688" y="142876"/>
            <a:ext cx="11858624" cy="5381625"/>
          </a:xfrm>
        </p:spPr>
        <p:txBody>
          <a:bodyPr>
            <a:noAutofit/>
          </a:bodyPr>
          <a:lstStyle/>
          <a:p>
            <a:pPr marL="0" indent="0">
              <a:buNone/>
            </a:pPr>
            <a:r>
              <a:rPr lang="en-US" sz="3200" b="1" u="sng" dirty="0">
                <a:latin typeface="Arial Black" panose="020B0604020202020204" pitchFamily="34" charset="0"/>
                <a:cs typeface="Arial Black" panose="020B0604020202020204" pitchFamily="34" charset="0"/>
              </a:rPr>
              <a:t>3. Functional objective: </a:t>
            </a:r>
            <a:r>
              <a:rPr lang="en-US" sz="2800" b="1" dirty="0"/>
              <a:t>Human resource department has to take care of </a:t>
            </a:r>
            <a:r>
              <a:rPr lang="en-US" sz="2800" b="1" dirty="0" err="1"/>
              <a:t>organisation’s</a:t>
            </a:r>
            <a:r>
              <a:rPr lang="en-US" sz="2800" b="1" dirty="0"/>
              <a:t> demand. It is supposed to perform various Functions such as human resource planning, recruitment, selection, training, development assessment, employee relation etc.</a:t>
            </a:r>
          </a:p>
          <a:p>
            <a:pPr marL="0" indent="0">
              <a:buNone/>
            </a:pPr>
            <a:r>
              <a:rPr lang="en-US" sz="3200" b="1" u="sng" dirty="0">
                <a:latin typeface="Arial Black" panose="020B0604020202020204" pitchFamily="34" charset="0"/>
                <a:cs typeface="Arial Black" panose="020B0604020202020204" pitchFamily="34" charset="0"/>
              </a:rPr>
              <a:t>4. Personal objective: </a:t>
            </a:r>
            <a:r>
              <a:rPr lang="en-US" sz="2800" b="1" dirty="0"/>
              <a:t>Human resource is the </a:t>
            </a:r>
            <a:r>
              <a:rPr lang="en-US" sz="2800" b="1" dirty="0" err="1"/>
              <a:t>organisation</a:t>
            </a:r>
            <a:r>
              <a:rPr lang="en-US" sz="2800" b="1" dirty="0"/>
              <a:t> help to achieve </a:t>
            </a:r>
            <a:r>
              <a:rPr lang="en-US" sz="2800" b="1" dirty="0" err="1"/>
              <a:t>organisational</a:t>
            </a:r>
            <a:r>
              <a:rPr lang="en-US" sz="2800" b="1" dirty="0"/>
              <a:t> goals. So, the </a:t>
            </a:r>
            <a:r>
              <a:rPr lang="en-US" sz="2800" b="1" dirty="0" err="1"/>
              <a:t>organisation</a:t>
            </a:r>
            <a:r>
              <a:rPr lang="en-US" sz="2800" b="1" dirty="0"/>
              <a:t> should also help human resources to satisfy and achieve their personal goals. The satisfied and motivated employees will work more efficiently in attaining </a:t>
            </a:r>
            <a:r>
              <a:rPr lang="en-US" sz="2800" b="1" dirty="0" err="1"/>
              <a:t>organisational</a:t>
            </a:r>
            <a:r>
              <a:rPr lang="en-US" sz="2800" b="1" dirty="0"/>
              <a:t> objectives. The </a:t>
            </a:r>
            <a:r>
              <a:rPr lang="en-US" sz="2800" b="1" dirty="0" err="1"/>
              <a:t>organisation</a:t>
            </a:r>
            <a:r>
              <a:rPr lang="en-US" sz="2800" b="1" dirty="0"/>
              <a:t> should take care of training and development needs, career planning, and adequate compensation to employees. </a:t>
            </a:r>
          </a:p>
        </p:txBody>
      </p:sp>
    </p:spTree>
    <p:extLst>
      <p:ext uri="{BB962C8B-B14F-4D97-AF65-F5344CB8AC3E}">
        <p14:creationId xmlns:p14="http://schemas.microsoft.com/office/powerpoint/2010/main" val="1268133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01F64178-23C7-E84D-81D8-42197F2FF39E}"/>
              </a:ext>
            </a:extLst>
          </p:cNvPr>
          <p:cNvSpPr/>
          <p:nvPr/>
        </p:nvSpPr>
        <p:spPr>
          <a:xfrm>
            <a:off x="2446735" y="107157"/>
            <a:ext cx="7798593" cy="172640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5400" b="1">
                <a:latin typeface="Algerian" pitchFamily="82" charset="0"/>
              </a:rPr>
              <a:t>Importance of hrm</a:t>
            </a:r>
          </a:p>
        </p:txBody>
      </p:sp>
      <p:sp>
        <p:nvSpPr>
          <p:cNvPr id="8" name="Rectangle 7">
            <a:extLst>
              <a:ext uri="{FF2B5EF4-FFF2-40B4-BE49-F238E27FC236}">
                <a16:creationId xmlns:a16="http://schemas.microsoft.com/office/drawing/2014/main" id="{E7764352-098E-4544-90FA-F65516F420AB}"/>
              </a:ext>
            </a:extLst>
          </p:cNvPr>
          <p:cNvSpPr/>
          <p:nvPr/>
        </p:nvSpPr>
        <p:spPr>
          <a:xfrm>
            <a:off x="1665686" y="3008709"/>
            <a:ext cx="2363391" cy="20157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a:t>Organisational Significance</a:t>
            </a:r>
          </a:p>
        </p:txBody>
      </p:sp>
      <p:sp>
        <p:nvSpPr>
          <p:cNvPr id="9" name="Rectangle 8">
            <a:extLst>
              <a:ext uri="{FF2B5EF4-FFF2-40B4-BE49-F238E27FC236}">
                <a16:creationId xmlns:a16="http://schemas.microsoft.com/office/drawing/2014/main" id="{16F74D54-960F-2E48-878C-910B84C71D5B}"/>
              </a:ext>
            </a:extLst>
          </p:cNvPr>
          <p:cNvSpPr/>
          <p:nvPr/>
        </p:nvSpPr>
        <p:spPr>
          <a:xfrm flipH="1">
            <a:off x="5101828" y="3008709"/>
            <a:ext cx="2488406" cy="20157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a:t>Social Significance</a:t>
            </a:r>
          </a:p>
        </p:txBody>
      </p:sp>
      <p:sp>
        <p:nvSpPr>
          <p:cNvPr id="10" name="Rectangle 9">
            <a:extLst>
              <a:ext uri="{FF2B5EF4-FFF2-40B4-BE49-F238E27FC236}">
                <a16:creationId xmlns:a16="http://schemas.microsoft.com/office/drawing/2014/main" id="{A84E7D08-09F6-A240-93E0-615B2C5E2B09}"/>
              </a:ext>
            </a:extLst>
          </p:cNvPr>
          <p:cNvSpPr/>
          <p:nvPr/>
        </p:nvSpPr>
        <p:spPr>
          <a:xfrm>
            <a:off x="8662985" y="3008709"/>
            <a:ext cx="2415779" cy="20157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a:t>Professional Significance</a:t>
            </a:r>
          </a:p>
        </p:txBody>
      </p:sp>
      <p:cxnSp>
        <p:nvCxnSpPr>
          <p:cNvPr id="11" name="Straight Arrow Connector 10">
            <a:extLst>
              <a:ext uri="{FF2B5EF4-FFF2-40B4-BE49-F238E27FC236}">
                <a16:creationId xmlns:a16="http://schemas.microsoft.com/office/drawing/2014/main" id="{89D7BCFC-9AD1-4B45-932E-6AB6DD53EE2D}"/>
              </a:ext>
            </a:extLst>
          </p:cNvPr>
          <p:cNvCxnSpPr>
            <a:cxnSpLocks/>
            <a:stCxn id="7" idx="2"/>
            <a:endCxn id="8" idx="0"/>
          </p:cNvCxnSpPr>
          <p:nvPr/>
        </p:nvCxnSpPr>
        <p:spPr>
          <a:xfrm flipH="1">
            <a:off x="2847382" y="1833563"/>
            <a:ext cx="3498650" cy="117514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a:extLst>
              <a:ext uri="{FF2B5EF4-FFF2-40B4-BE49-F238E27FC236}">
                <a16:creationId xmlns:a16="http://schemas.microsoft.com/office/drawing/2014/main" id="{489A3F7B-C45A-BA4D-8CC8-632490969C6A}"/>
              </a:ext>
            </a:extLst>
          </p:cNvPr>
          <p:cNvCxnSpPr>
            <a:cxnSpLocks/>
            <a:stCxn id="7" idx="2"/>
            <a:endCxn id="9" idx="0"/>
          </p:cNvCxnSpPr>
          <p:nvPr/>
        </p:nvCxnSpPr>
        <p:spPr>
          <a:xfrm flipH="1">
            <a:off x="6346031" y="1833563"/>
            <a:ext cx="1" cy="117514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CBF5AF1C-31F0-1946-B80D-AA97679D4A0F}"/>
              </a:ext>
            </a:extLst>
          </p:cNvPr>
          <p:cNvCxnSpPr>
            <a:cxnSpLocks/>
            <a:stCxn id="7" idx="2"/>
            <a:endCxn id="10" idx="0"/>
          </p:cNvCxnSpPr>
          <p:nvPr/>
        </p:nvCxnSpPr>
        <p:spPr>
          <a:xfrm>
            <a:off x="6346032" y="1833563"/>
            <a:ext cx="3524843" cy="117514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2" name="Picture 2">
            <a:extLst>
              <a:ext uri="{FF2B5EF4-FFF2-40B4-BE49-F238E27FC236}">
                <a16:creationId xmlns:a16="http://schemas.microsoft.com/office/drawing/2014/main" id="{75D86830-4EEA-0F4A-9D47-45890D86A733}"/>
              </a:ext>
            </a:extLst>
          </p:cNvPr>
          <p:cNvPicPr>
            <a:picLocks noChangeAspect="1"/>
          </p:cNvPicPr>
          <p:nvPr/>
        </p:nvPicPr>
        <p:blipFill>
          <a:blip r:embed="rId2"/>
          <a:stretch>
            <a:fillRect/>
          </a:stretch>
        </p:blipFill>
        <p:spPr>
          <a:xfrm rot="10800000" flipV="1">
            <a:off x="7917358" y="5149416"/>
            <a:ext cx="3907031" cy="1601427"/>
          </a:xfrm>
          <a:prstGeom prst="rect">
            <a:avLst/>
          </a:prstGeom>
        </p:spPr>
      </p:pic>
    </p:spTree>
    <p:extLst>
      <p:ext uri="{BB962C8B-B14F-4D97-AF65-F5344CB8AC3E}">
        <p14:creationId xmlns:p14="http://schemas.microsoft.com/office/powerpoint/2010/main" val="1787758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F1F0F3-6DBA-3749-9846-9DB6C0C12F46}"/>
              </a:ext>
            </a:extLst>
          </p:cNvPr>
          <p:cNvSpPr>
            <a:spLocks noGrp="1"/>
          </p:cNvSpPr>
          <p:nvPr>
            <p:ph idx="1"/>
          </p:nvPr>
        </p:nvSpPr>
        <p:spPr>
          <a:xfrm>
            <a:off x="333374" y="1920481"/>
            <a:ext cx="11525251" cy="4020737"/>
          </a:xfrm>
        </p:spPr>
        <p:txBody>
          <a:bodyPr>
            <a:noAutofit/>
          </a:bodyPr>
          <a:lstStyle/>
          <a:p>
            <a:pPr marL="457200" indent="-457200">
              <a:buFont typeface="+mj-lt"/>
              <a:buAutoNum type="arabicPeriod"/>
            </a:pPr>
            <a:r>
              <a:rPr lang="en-US" sz="2400" b="1"/>
              <a:t>It helps in identifying the human resources requirement of the organisation.</a:t>
            </a:r>
          </a:p>
          <a:p>
            <a:pPr marL="457200" indent="-457200">
              <a:buFont typeface="+mj-lt"/>
              <a:buAutoNum type="arabicPeriod"/>
            </a:pPr>
            <a:r>
              <a:rPr lang="en-US" sz="2400" b="1"/>
              <a:t>Effective utilisation and development of human resources.</a:t>
            </a:r>
          </a:p>
          <a:p>
            <a:pPr marL="457200" indent="-457200">
              <a:buFont typeface="+mj-lt"/>
              <a:buAutoNum type="arabicPeriod"/>
            </a:pPr>
            <a:r>
              <a:rPr lang="en-US" sz="2400" b="1"/>
              <a:t>It helps in integration of individual goals with organisational goals.</a:t>
            </a:r>
          </a:p>
          <a:p>
            <a:pPr marL="457200" indent="-457200">
              <a:buFont typeface="+mj-lt"/>
              <a:buAutoNum type="arabicPeriod"/>
            </a:pPr>
            <a:r>
              <a:rPr lang="en-US" sz="2400" b="1"/>
              <a:t>It helps the organisation to achieve its goals.</a:t>
            </a:r>
          </a:p>
          <a:p>
            <a:pPr marL="457200" indent="-457200">
              <a:buFont typeface="+mj-lt"/>
              <a:buAutoNum type="arabicPeriod"/>
            </a:pPr>
            <a:r>
              <a:rPr lang="en-US" sz="2400" b="1"/>
              <a:t>Ensuring full cooperation of employees through incentive, participation.</a:t>
            </a:r>
          </a:p>
          <a:p>
            <a:pPr marL="457200" indent="-457200">
              <a:buFont typeface="+mj-lt"/>
              <a:buAutoNum type="arabicPeriod"/>
            </a:pPr>
            <a:r>
              <a:rPr lang="en-US" sz="2400" b="1"/>
              <a:t>It ensures the availability of capable and efficient human resources to the organisation.</a:t>
            </a:r>
          </a:p>
          <a:p>
            <a:pPr marL="0" indent="0">
              <a:buNone/>
            </a:pPr>
            <a:endParaRPr lang="en-US" sz="2400" b="1"/>
          </a:p>
        </p:txBody>
      </p:sp>
      <p:sp>
        <p:nvSpPr>
          <p:cNvPr id="5" name="Title 1">
            <a:extLst>
              <a:ext uri="{FF2B5EF4-FFF2-40B4-BE49-F238E27FC236}">
                <a16:creationId xmlns:a16="http://schemas.microsoft.com/office/drawing/2014/main" id="{F5D6AE0B-AFCF-0F4A-B874-CF64ACDC2399}"/>
              </a:ext>
            </a:extLst>
          </p:cNvPr>
          <p:cNvSpPr>
            <a:spLocks noGrp="1"/>
          </p:cNvSpPr>
          <p:nvPr>
            <p:ph type="title"/>
          </p:nvPr>
        </p:nvSpPr>
        <p:spPr>
          <a:xfrm>
            <a:off x="616198" y="833437"/>
            <a:ext cx="10626229" cy="1087044"/>
          </a:xfrm>
        </p:spPr>
        <p:txBody>
          <a:bodyPr>
            <a:noAutofit/>
          </a:bodyPr>
          <a:lstStyle/>
          <a:p>
            <a:pPr marL="457200" indent="-457200">
              <a:buFont typeface="Arial" panose="020B0604020202020204" pitchFamily="34" charset="0"/>
              <a:buChar char="•"/>
            </a:pPr>
            <a:r>
              <a:rPr lang="en-US" sz="4800" b="1" u="sng">
                <a:latin typeface="Aharoni" panose="02010803020104030203" pitchFamily="2" charset="-79"/>
                <a:cs typeface="Aharoni" panose="02010803020104030203" pitchFamily="2" charset="-79"/>
              </a:rPr>
              <a:t>Organisational Significance</a:t>
            </a:r>
          </a:p>
        </p:txBody>
      </p:sp>
      <p:pic>
        <p:nvPicPr>
          <p:cNvPr id="6" name="Picture 6">
            <a:extLst>
              <a:ext uri="{FF2B5EF4-FFF2-40B4-BE49-F238E27FC236}">
                <a16:creationId xmlns:a16="http://schemas.microsoft.com/office/drawing/2014/main" id="{450DE3D2-D2F4-6F4F-B477-BDF4DE67BFD3}"/>
              </a:ext>
            </a:extLst>
          </p:cNvPr>
          <p:cNvPicPr>
            <a:picLocks noChangeAspect="1"/>
          </p:cNvPicPr>
          <p:nvPr/>
        </p:nvPicPr>
        <p:blipFill>
          <a:blip r:embed="rId2"/>
          <a:stretch>
            <a:fillRect/>
          </a:stretch>
        </p:blipFill>
        <p:spPr>
          <a:xfrm>
            <a:off x="6931819" y="5268698"/>
            <a:ext cx="1997867" cy="1511730"/>
          </a:xfrm>
          <a:prstGeom prst="rect">
            <a:avLst/>
          </a:prstGeom>
        </p:spPr>
      </p:pic>
    </p:spTree>
    <p:extLst>
      <p:ext uri="{BB962C8B-B14F-4D97-AF65-F5344CB8AC3E}">
        <p14:creationId xmlns:p14="http://schemas.microsoft.com/office/powerpoint/2010/main" val="308593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2F28-218C-D84F-A6F6-3923E5B42E6D}"/>
              </a:ext>
            </a:extLst>
          </p:cNvPr>
          <p:cNvSpPr>
            <a:spLocks noGrp="1"/>
          </p:cNvSpPr>
          <p:nvPr>
            <p:ph type="title"/>
          </p:nvPr>
        </p:nvSpPr>
        <p:spPr/>
        <p:txBody>
          <a:bodyPr>
            <a:normAutofit/>
          </a:bodyPr>
          <a:lstStyle/>
          <a:p>
            <a:pPr marL="457200" indent="-457200">
              <a:buFont typeface="Arial" panose="020B0604020202020204" pitchFamily="34" charset="0"/>
              <a:buChar char="•"/>
            </a:pPr>
            <a:r>
              <a:rPr lang="en-US" sz="4800" b="1" u="sng"/>
              <a:t>Social Significance</a:t>
            </a:r>
          </a:p>
        </p:txBody>
      </p:sp>
      <p:sp>
        <p:nvSpPr>
          <p:cNvPr id="3" name="Content Placeholder 2">
            <a:extLst>
              <a:ext uri="{FF2B5EF4-FFF2-40B4-BE49-F238E27FC236}">
                <a16:creationId xmlns:a16="http://schemas.microsoft.com/office/drawing/2014/main" id="{FF77CF26-952E-2B4D-BE97-CEAB8958C3B1}"/>
              </a:ext>
            </a:extLst>
          </p:cNvPr>
          <p:cNvSpPr>
            <a:spLocks noGrp="1"/>
          </p:cNvSpPr>
          <p:nvPr>
            <p:ph idx="1"/>
          </p:nvPr>
        </p:nvSpPr>
        <p:spPr>
          <a:xfrm>
            <a:off x="202407" y="2015732"/>
            <a:ext cx="11989594" cy="3450613"/>
          </a:xfrm>
        </p:spPr>
        <p:txBody>
          <a:bodyPr>
            <a:noAutofit/>
          </a:bodyPr>
          <a:lstStyle/>
          <a:p>
            <a:pPr marL="457200" indent="-457200">
              <a:buFont typeface="+mj-lt"/>
              <a:buAutoNum type="arabicPeriod"/>
            </a:pPr>
            <a:r>
              <a:rPr lang="en-US" sz="2800" b="1"/>
              <a:t>Responsibly using human resources in an ethical way for the benefit of the organisation well as the society.</a:t>
            </a:r>
          </a:p>
          <a:p>
            <a:pPr marL="457200" indent="-457200">
              <a:buFont typeface="+mj-lt"/>
              <a:buAutoNum type="arabicPeriod"/>
            </a:pPr>
            <a:r>
              <a:rPr lang="en-US" sz="2800" b="1"/>
              <a:t>Increasing employment opportunities for the members of the society.</a:t>
            </a:r>
          </a:p>
          <a:p>
            <a:pPr marL="457200" indent="-457200">
              <a:buFont typeface="+mj-lt"/>
              <a:buAutoNum type="arabicPeriod"/>
            </a:pPr>
            <a:r>
              <a:rPr lang="en-US" sz="2800" b="1"/>
              <a:t>Contribution in enhancing and developing the skill and knowledge of human resources of the society and nation. </a:t>
            </a:r>
          </a:p>
          <a:p>
            <a:pPr marL="457200" indent="-457200">
              <a:buFont typeface="+mj-lt"/>
              <a:buAutoNum type="arabicPeriod"/>
            </a:pPr>
            <a:r>
              <a:rPr lang="en-US" sz="2800" b="1"/>
              <a:t>Society is benefitted by good HR practices of the organisation.</a:t>
            </a:r>
          </a:p>
        </p:txBody>
      </p:sp>
      <p:pic>
        <p:nvPicPr>
          <p:cNvPr id="4" name="Picture 4">
            <a:extLst>
              <a:ext uri="{FF2B5EF4-FFF2-40B4-BE49-F238E27FC236}">
                <a16:creationId xmlns:a16="http://schemas.microsoft.com/office/drawing/2014/main" id="{2762646C-B986-5E47-B2B2-D5AEA86A6827}"/>
              </a:ext>
            </a:extLst>
          </p:cNvPr>
          <p:cNvPicPr>
            <a:picLocks noChangeAspect="1"/>
          </p:cNvPicPr>
          <p:nvPr/>
        </p:nvPicPr>
        <p:blipFill>
          <a:blip r:embed="rId2"/>
          <a:stretch>
            <a:fillRect/>
          </a:stretch>
        </p:blipFill>
        <p:spPr>
          <a:xfrm>
            <a:off x="9485502" y="175750"/>
            <a:ext cx="2509838" cy="1839982"/>
          </a:xfrm>
          <a:prstGeom prst="rect">
            <a:avLst/>
          </a:prstGeom>
        </p:spPr>
      </p:pic>
    </p:spTree>
    <p:extLst>
      <p:ext uri="{BB962C8B-B14F-4D97-AF65-F5344CB8AC3E}">
        <p14:creationId xmlns:p14="http://schemas.microsoft.com/office/powerpoint/2010/main" val="3317574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3CE4A-C864-1F4E-A463-33973C2DD371}"/>
              </a:ext>
            </a:extLst>
          </p:cNvPr>
          <p:cNvSpPr>
            <a:spLocks noGrp="1"/>
          </p:cNvSpPr>
          <p:nvPr>
            <p:ph type="title"/>
          </p:nvPr>
        </p:nvSpPr>
        <p:spPr>
          <a:xfrm>
            <a:off x="333375" y="804519"/>
            <a:ext cx="10721479" cy="1219544"/>
          </a:xfrm>
        </p:spPr>
        <p:txBody>
          <a:bodyPr>
            <a:normAutofit/>
          </a:bodyPr>
          <a:lstStyle/>
          <a:p>
            <a:pPr marL="685800" indent="-685800">
              <a:buFont typeface="Arial" panose="020B0604020202020204" pitchFamily="34" charset="0"/>
              <a:buChar char="•"/>
            </a:pPr>
            <a:r>
              <a:rPr lang="en-US" sz="4800" b="1" u="sng"/>
              <a:t>Professional Significance</a:t>
            </a:r>
          </a:p>
        </p:txBody>
      </p:sp>
      <p:sp>
        <p:nvSpPr>
          <p:cNvPr id="3" name="Content Placeholder 2">
            <a:extLst>
              <a:ext uri="{FF2B5EF4-FFF2-40B4-BE49-F238E27FC236}">
                <a16:creationId xmlns:a16="http://schemas.microsoft.com/office/drawing/2014/main" id="{5D6A347C-ECD5-274E-A063-D882FF0B952F}"/>
              </a:ext>
            </a:extLst>
          </p:cNvPr>
          <p:cNvSpPr>
            <a:spLocks noGrp="1"/>
          </p:cNvSpPr>
          <p:nvPr>
            <p:ph idx="1"/>
          </p:nvPr>
        </p:nvSpPr>
        <p:spPr>
          <a:xfrm>
            <a:off x="235526" y="2098383"/>
            <a:ext cx="8935542" cy="3323220"/>
          </a:xfrm>
        </p:spPr>
        <p:txBody>
          <a:bodyPr>
            <a:normAutofit/>
          </a:bodyPr>
          <a:lstStyle/>
          <a:p>
            <a:pPr marL="457200" indent="-457200">
              <a:buFont typeface="+mj-lt"/>
              <a:buAutoNum type="arabicPeriod"/>
            </a:pPr>
            <a:r>
              <a:rPr lang="en-US" sz="3200" b="1" dirty="0"/>
              <a:t>It promotes team-spirit and team work among human resources.</a:t>
            </a:r>
          </a:p>
          <a:p>
            <a:pPr marL="457200" indent="-457200">
              <a:buFont typeface="+mj-lt"/>
              <a:buAutoNum type="arabicPeriod"/>
            </a:pPr>
            <a:r>
              <a:rPr lang="en-US" sz="3200" b="1" dirty="0"/>
              <a:t>It provides healthy work environment and effectively utilizes the skill and talent of human resources in the </a:t>
            </a:r>
            <a:r>
              <a:rPr lang="en-US" sz="3200" b="1" dirty="0" err="1"/>
              <a:t>organisation</a:t>
            </a:r>
            <a:r>
              <a:rPr lang="en-US" sz="3200" b="1" dirty="0"/>
              <a:t>.</a:t>
            </a:r>
          </a:p>
        </p:txBody>
      </p:sp>
      <p:pic>
        <p:nvPicPr>
          <p:cNvPr id="4" name="Picture 4">
            <a:extLst>
              <a:ext uri="{FF2B5EF4-FFF2-40B4-BE49-F238E27FC236}">
                <a16:creationId xmlns:a16="http://schemas.microsoft.com/office/drawing/2014/main" id="{6F8A270A-4F12-404F-9C2E-B2F68D937D4F}"/>
              </a:ext>
            </a:extLst>
          </p:cNvPr>
          <p:cNvPicPr>
            <a:picLocks noChangeAspect="1"/>
          </p:cNvPicPr>
          <p:nvPr/>
        </p:nvPicPr>
        <p:blipFill>
          <a:blip r:embed="rId2"/>
          <a:stretch>
            <a:fillRect/>
          </a:stretch>
        </p:blipFill>
        <p:spPr>
          <a:xfrm>
            <a:off x="8796997" y="2357436"/>
            <a:ext cx="3254727" cy="3138487"/>
          </a:xfrm>
          <a:prstGeom prst="rect">
            <a:avLst/>
          </a:prstGeom>
        </p:spPr>
      </p:pic>
    </p:spTree>
    <p:extLst>
      <p:ext uri="{BB962C8B-B14F-4D97-AF65-F5344CB8AC3E}">
        <p14:creationId xmlns:p14="http://schemas.microsoft.com/office/powerpoint/2010/main" val="1641119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FBC922C-5222-F84E-9EEC-075FCF6F4AAC}"/>
              </a:ext>
            </a:extLst>
          </p:cNvPr>
          <p:cNvSpPr/>
          <p:nvPr/>
        </p:nvSpPr>
        <p:spPr>
          <a:xfrm>
            <a:off x="2922984" y="280392"/>
            <a:ext cx="6524625" cy="126206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800" b="1" u="sng">
                <a:latin typeface="Algerian" pitchFamily="82" charset="0"/>
              </a:rPr>
              <a:t>Functions of hrm</a:t>
            </a:r>
          </a:p>
        </p:txBody>
      </p:sp>
      <p:cxnSp>
        <p:nvCxnSpPr>
          <p:cNvPr id="12" name="Straight Arrow Connector 11">
            <a:extLst>
              <a:ext uri="{FF2B5EF4-FFF2-40B4-BE49-F238E27FC236}">
                <a16:creationId xmlns:a16="http://schemas.microsoft.com/office/drawing/2014/main" id="{97CCE6F7-DF64-6049-BA19-1E261197804C}"/>
              </a:ext>
            </a:extLst>
          </p:cNvPr>
          <p:cNvCxnSpPr>
            <a:cxnSpLocks/>
            <a:stCxn id="4" idx="2"/>
            <a:endCxn id="59" idx="0"/>
          </p:cNvCxnSpPr>
          <p:nvPr/>
        </p:nvCxnSpPr>
        <p:spPr>
          <a:xfrm>
            <a:off x="6185297" y="1542454"/>
            <a:ext cx="3518016" cy="57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42ED289-296A-D648-881F-40CDD9635A7C}"/>
              </a:ext>
            </a:extLst>
          </p:cNvPr>
          <p:cNvCxnSpPr>
            <a:cxnSpLocks/>
            <a:stCxn id="4" idx="2"/>
            <a:endCxn id="57" idx="0"/>
          </p:cNvCxnSpPr>
          <p:nvPr/>
        </p:nvCxnSpPr>
        <p:spPr>
          <a:xfrm flipH="1">
            <a:off x="2590502" y="1542454"/>
            <a:ext cx="3594795" cy="517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D2FC6E29-DDEF-DF47-8B2C-85ADB9A77AD7}"/>
              </a:ext>
            </a:extLst>
          </p:cNvPr>
          <p:cNvSpPr/>
          <p:nvPr/>
        </p:nvSpPr>
        <p:spPr>
          <a:xfrm>
            <a:off x="626863" y="2059472"/>
            <a:ext cx="3927278" cy="680441"/>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a:latin typeface="Aharoni" panose="02010803020104030203" pitchFamily="2" charset="-79"/>
                <a:cs typeface="Aharoni" panose="02010803020104030203" pitchFamily="2" charset="-79"/>
              </a:rPr>
              <a:t>Managerial Functions</a:t>
            </a:r>
          </a:p>
        </p:txBody>
      </p:sp>
      <p:sp>
        <p:nvSpPr>
          <p:cNvPr id="59" name="Rectangle: Rounded Corners 58">
            <a:extLst>
              <a:ext uri="{FF2B5EF4-FFF2-40B4-BE49-F238E27FC236}">
                <a16:creationId xmlns:a16="http://schemas.microsoft.com/office/drawing/2014/main" id="{7D8B931B-B7D9-FD4F-8AD0-3C69506C24BB}"/>
              </a:ext>
            </a:extLst>
          </p:cNvPr>
          <p:cNvSpPr/>
          <p:nvPr/>
        </p:nvSpPr>
        <p:spPr>
          <a:xfrm>
            <a:off x="7841489" y="2122269"/>
            <a:ext cx="3723648" cy="680441"/>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a:latin typeface="Aharoni" panose="02010803020104030203" pitchFamily="2" charset="-79"/>
                <a:cs typeface="Aharoni" panose="02010803020104030203" pitchFamily="2" charset="-79"/>
              </a:rPr>
              <a:t>Operative Functions</a:t>
            </a:r>
          </a:p>
        </p:txBody>
      </p:sp>
      <p:sp>
        <p:nvSpPr>
          <p:cNvPr id="123" name="Arrow: Right 122">
            <a:extLst>
              <a:ext uri="{FF2B5EF4-FFF2-40B4-BE49-F238E27FC236}">
                <a16:creationId xmlns:a16="http://schemas.microsoft.com/office/drawing/2014/main" id="{9D8EF6DC-DDF4-1141-8145-D1E0488B2F5E}"/>
              </a:ext>
            </a:extLst>
          </p:cNvPr>
          <p:cNvSpPr/>
          <p:nvPr/>
        </p:nvSpPr>
        <p:spPr>
          <a:xfrm rot="5400000">
            <a:off x="2234309" y="2870564"/>
            <a:ext cx="595314" cy="334012"/>
          </a:xfrm>
          <a:prstGeom prst="rightArrow">
            <a:avLst>
              <a:gd name="adj1" fmla="val 39543"/>
              <a:gd name="adj2" fmla="val 73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rrow: Right 1">
            <a:extLst>
              <a:ext uri="{FF2B5EF4-FFF2-40B4-BE49-F238E27FC236}">
                <a16:creationId xmlns:a16="http://schemas.microsoft.com/office/drawing/2014/main" id="{97BD7A9B-7721-1342-AC94-EBCFF90526DB}"/>
              </a:ext>
            </a:extLst>
          </p:cNvPr>
          <p:cNvSpPr/>
          <p:nvPr/>
        </p:nvSpPr>
        <p:spPr>
          <a:xfrm rot="5400000">
            <a:off x="9461566" y="2963046"/>
            <a:ext cx="595315" cy="274644"/>
          </a:xfrm>
          <a:prstGeom prst="rightArrow">
            <a:avLst>
              <a:gd name="adj1" fmla="val 50000"/>
              <a:gd name="adj2" fmla="val 929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A8BAF56F-0DD9-FF47-BCD6-0B2D152D4349}"/>
              </a:ext>
            </a:extLst>
          </p:cNvPr>
          <p:cNvSpPr/>
          <p:nvPr/>
        </p:nvSpPr>
        <p:spPr>
          <a:xfrm>
            <a:off x="872579" y="3371007"/>
            <a:ext cx="3318774" cy="340876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buAutoNum type="arabicParenR"/>
            </a:pPr>
            <a:r>
              <a:rPr lang="en-US" sz="2400" b="1"/>
              <a:t>Planning</a:t>
            </a:r>
          </a:p>
          <a:p>
            <a:pPr marL="342900" indent="-342900">
              <a:buAutoNum type="arabicParenR"/>
            </a:pPr>
            <a:r>
              <a:rPr lang="en-US" sz="2400" b="1"/>
              <a:t>Organising</a:t>
            </a:r>
          </a:p>
          <a:p>
            <a:pPr marL="342900" indent="-342900">
              <a:buAutoNum type="arabicParenR"/>
            </a:pPr>
            <a:r>
              <a:rPr lang="en-US" sz="2400" b="1"/>
              <a:t>Staffing</a:t>
            </a:r>
          </a:p>
          <a:p>
            <a:pPr marL="342900" indent="-342900">
              <a:buAutoNum type="arabicParenR"/>
            </a:pPr>
            <a:r>
              <a:rPr lang="en-US" sz="2400" b="1"/>
              <a:t>Directing</a:t>
            </a:r>
          </a:p>
          <a:p>
            <a:pPr marL="342900" indent="-342900">
              <a:buAutoNum type="arabicParenR"/>
            </a:pPr>
            <a:r>
              <a:rPr lang="en-US" sz="2400" b="1"/>
              <a:t>Controlling</a:t>
            </a:r>
          </a:p>
        </p:txBody>
      </p:sp>
      <p:sp>
        <p:nvSpPr>
          <p:cNvPr id="6" name="Rectangle: Rounded Corners 5">
            <a:extLst>
              <a:ext uri="{FF2B5EF4-FFF2-40B4-BE49-F238E27FC236}">
                <a16:creationId xmlns:a16="http://schemas.microsoft.com/office/drawing/2014/main" id="{C81F846A-FF0A-8941-8325-A5760FCCF133}"/>
              </a:ext>
            </a:extLst>
          </p:cNvPr>
          <p:cNvSpPr/>
          <p:nvPr/>
        </p:nvSpPr>
        <p:spPr>
          <a:xfrm>
            <a:off x="8000649" y="3371007"/>
            <a:ext cx="3641246" cy="340876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400" b="1" i="0" dirty="0">
                <a:effectLst/>
                <a:latin typeface="medium-content-serif-font"/>
              </a:rPr>
              <a:t>1) Recruitment/Hiring</a:t>
            </a:r>
          </a:p>
          <a:p>
            <a:r>
              <a:rPr lang="en-US" sz="2400" b="1" dirty="0">
                <a:latin typeface="medium-content-serif-font"/>
              </a:rPr>
              <a:t>2) Jo</a:t>
            </a:r>
            <a:r>
              <a:rPr lang="en-US" sz="2400" b="1" i="0" dirty="0">
                <a:effectLst/>
                <a:latin typeface="medium-content-serif-font"/>
              </a:rPr>
              <a:t>b Analysis &amp; Design</a:t>
            </a:r>
          </a:p>
          <a:p>
            <a:r>
              <a:rPr lang="en-US" sz="2400" b="1" i="0" dirty="0">
                <a:effectLst/>
                <a:latin typeface="medium-content-serif-font"/>
              </a:rPr>
              <a:t>3) Performance Appraisal</a:t>
            </a:r>
          </a:p>
          <a:p>
            <a:r>
              <a:rPr lang="en-US" sz="2400" b="1" dirty="0">
                <a:latin typeface="medium-content-serif-font"/>
              </a:rPr>
              <a:t>4) Training</a:t>
            </a:r>
            <a:r>
              <a:rPr lang="en-US" sz="2400" b="1" i="0" dirty="0">
                <a:effectLst/>
                <a:latin typeface="medium-content-serif-font"/>
              </a:rPr>
              <a:t> &amp; Development</a:t>
            </a:r>
          </a:p>
          <a:p>
            <a:r>
              <a:rPr lang="en-US" sz="2400" b="1" i="0" dirty="0">
                <a:effectLst/>
                <a:latin typeface="medium-content-serif-font"/>
              </a:rPr>
              <a:t>5) Employee Welfare</a:t>
            </a:r>
          </a:p>
          <a:p>
            <a:r>
              <a:rPr lang="en-US" sz="2400" b="1" dirty="0">
                <a:latin typeface="medium-content-serif-font"/>
              </a:rPr>
              <a:t>6) Maintenance</a:t>
            </a:r>
            <a:endParaRPr lang="en-US" sz="2400" b="1" i="0" dirty="0">
              <a:effectLst/>
              <a:latin typeface="medium-content-serif-font"/>
            </a:endParaRPr>
          </a:p>
          <a:p>
            <a:pPr marL="457200" indent="-457200">
              <a:buAutoNum type="arabicPeriod"/>
            </a:pPr>
            <a:endParaRPr lang="en-US" sz="2400" b="1" dirty="0"/>
          </a:p>
        </p:txBody>
      </p:sp>
      <p:pic>
        <p:nvPicPr>
          <p:cNvPr id="7" name="Picture 7">
            <a:extLst>
              <a:ext uri="{FF2B5EF4-FFF2-40B4-BE49-F238E27FC236}">
                <a16:creationId xmlns:a16="http://schemas.microsoft.com/office/drawing/2014/main" id="{5A09DCD7-8AF7-0249-A6DA-4C0108912A08}"/>
              </a:ext>
            </a:extLst>
          </p:cNvPr>
          <p:cNvPicPr>
            <a:picLocks noChangeAspect="1"/>
          </p:cNvPicPr>
          <p:nvPr/>
        </p:nvPicPr>
        <p:blipFill>
          <a:blip r:embed="rId2"/>
          <a:stretch>
            <a:fillRect/>
          </a:stretch>
        </p:blipFill>
        <p:spPr>
          <a:xfrm>
            <a:off x="4326363" y="4055291"/>
            <a:ext cx="3539275" cy="1816206"/>
          </a:xfrm>
          <a:prstGeom prst="rect">
            <a:avLst/>
          </a:prstGeom>
        </p:spPr>
      </p:pic>
    </p:spTree>
    <p:extLst>
      <p:ext uri="{BB962C8B-B14F-4D97-AF65-F5344CB8AC3E}">
        <p14:creationId xmlns:p14="http://schemas.microsoft.com/office/powerpoint/2010/main" val="14656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C4879D0-8D8C-9347-81EB-7059714821E6}"/>
              </a:ext>
            </a:extLst>
          </p:cNvPr>
          <p:cNvSpPr>
            <a:spLocks noGrp="1"/>
          </p:cNvSpPr>
          <p:nvPr>
            <p:ph type="title"/>
          </p:nvPr>
        </p:nvSpPr>
        <p:spPr/>
        <p:txBody>
          <a:bodyPr>
            <a:normAutofit/>
          </a:bodyPr>
          <a:lstStyle/>
          <a:p>
            <a:pPr marL="457200" indent="-457200">
              <a:buFont typeface="Arial" panose="020B0604020202020204" pitchFamily="34" charset="0"/>
              <a:buChar char="•"/>
            </a:pPr>
            <a:r>
              <a:rPr lang="en-US" sz="4800" b="1" u="sng">
                <a:latin typeface="Algerian" pitchFamily="82" charset="0"/>
              </a:rPr>
              <a:t>Managerial Functions</a:t>
            </a:r>
          </a:p>
        </p:txBody>
      </p:sp>
      <p:sp>
        <p:nvSpPr>
          <p:cNvPr id="9" name="Content Placeholder 8">
            <a:extLst>
              <a:ext uri="{FF2B5EF4-FFF2-40B4-BE49-F238E27FC236}">
                <a16:creationId xmlns:a16="http://schemas.microsoft.com/office/drawing/2014/main" id="{E9D82F9C-096F-CA46-9137-DAD2F2B95D85}"/>
              </a:ext>
            </a:extLst>
          </p:cNvPr>
          <p:cNvSpPr>
            <a:spLocks noGrp="1"/>
          </p:cNvSpPr>
          <p:nvPr>
            <p:ph idx="1"/>
          </p:nvPr>
        </p:nvSpPr>
        <p:spPr>
          <a:xfrm>
            <a:off x="464344" y="1853754"/>
            <a:ext cx="11382375" cy="4611340"/>
          </a:xfrm>
        </p:spPr>
        <p:txBody>
          <a:bodyPr>
            <a:normAutofit/>
          </a:bodyPr>
          <a:lstStyle/>
          <a:p>
            <a:pPr marL="0" indent="0">
              <a:buNone/>
            </a:pPr>
            <a:r>
              <a:rPr lang="en-US" sz="3200" b="1" i="0">
                <a:effectLst/>
                <a:latin typeface="Arial Black" panose="020B0604020202020204" pitchFamily="34" charset="0"/>
                <a:cs typeface="Arial Black" panose="020B0604020202020204" pitchFamily="34" charset="0"/>
              </a:rPr>
              <a:t>1. Planning:</a:t>
            </a:r>
            <a:endParaRPr lang="en-US" sz="3200" b="0" i="0">
              <a:effectLst/>
              <a:latin typeface="Arial Black" panose="020B0604020202020204" pitchFamily="34" charset="0"/>
              <a:cs typeface="Arial Black" panose="020B0604020202020204" pitchFamily="34" charset="0"/>
            </a:endParaRPr>
          </a:p>
          <a:p>
            <a:pPr marL="0" indent="0">
              <a:buNone/>
            </a:pPr>
            <a:r>
              <a:rPr lang="en-US" sz="2400" b="1" i="0">
                <a:effectLst/>
                <a:latin typeface="medium-content-serif-font"/>
              </a:rPr>
              <a:t>One of the primary function where number &amp; type of employees needed to accomplish organizational goals are determined. Research forms core HRM planning which also helps management to collect, analyze and identify current plus future needs within the organization.</a:t>
            </a:r>
          </a:p>
          <a:p>
            <a:pPr marL="0" indent="0">
              <a:buNone/>
            </a:pPr>
            <a:r>
              <a:rPr lang="en-US" sz="3200" b="1" i="0">
                <a:effectLst/>
                <a:latin typeface="Arial Black" panose="020B0604020202020204" pitchFamily="34" charset="0"/>
                <a:cs typeface="Arial Black" panose="020B0604020202020204" pitchFamily="34" charset="0"/>
              </a:rPr>
              <a:t>2. Organising:</a:t>
            </a:r>
          </a:p>
          <a:p>
            <a:pPr marL="0" indent="0">
              <a:buNone/>
            </a:pPr>
            <a:r>
              <a:rPr lang="en-US" sz="2400" b="1" i="0">
                <a:effectLst/>
                <a:latin typeface="medium-content-serif-font"/>
              </a:rPr>
              <a:t>Organisation of the task is another important step. Task is allocated to every member as per their skills and activities are integrated towards a common goal.</a:t>
            </a:r>
          </a:p>
          <a:p>
            <a:pPr marL="0" indent="0">
              <a:buNone/>
            </a:pPr>
            <a:endParaRPr lang="en-US" sz="1800">
              <a:solidFill>
                <a:schemeClr val="lt1"/>
              </a:solidFill>
            </a:endParaRPr>
          </a:p>
        </p:txBody>
      </p:sp>
      <p:pic>
        <p:nvPicPr>
          <p:cNvPr id="10" name="Picture 10">
            <a:extLst>
              <a:ext uri="{FF2B5EF4-FFF2-40B4-BE49-F238E27FC236}">
                <a16:creationId xmlns:a16="http://schemas.microsoft.com/office/drawing/2014/main" id="{E8A5311C-91BC-5E4A-A578-4F955EA73A5E}"/>
              </a:ext>
            </a:extLst>
          </p:cNvPr>
          <p:cNvPicPr>
            <a:picLocks noChangeAspect="1"/>
          </p:cNvPicPr>
          <p:nvPr/>
        </p:nvPicPr>
        <p:blipFill>
          <a:blip r:embed="rId2"/>
          <a:stretch>
            <a:fillRect/>
          </a:stretch>
        </p:blipFill>
        <p:spPr>
          <a:xfrm>
            <a:off x="9286572" y="589302"/>
            <a:ext cx="2655398" cy="1887198"/>
          </a:xfrm>
          <a:prstGeom prst="rect">
            <a:avLst/>
          </a:prstGeom>
        </p:spPr>
      </p:pic>
    </p:spTree>
    <p:extLst>
      <p:ext uri="{BB962C8B-B14F-4D97-AF65-F5344CB8AC3E}">
        <p14:creationId xmlns:p14="http://schemas.microsoft.com/office/powerpoint/2010/main" val="12867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46BEF6-5323-E749-B725-9713F9184786}"/>
              </a:ext>
            </a:extLst>
          </p:cNvPr>
          <p:cNvSpPr>
            <a:spLocks noGrp="1"/>
          </p:cNvSpPr>
          <p:nvPr>
            <p:ph idx="1"/>
          </p:nvPr>
        </p:nvSpPr>
        <p:spPr>
          <a:xfrm>
            <a:off x="410766" y="202408"/>
            <a:ext cx="11537156" cy="5857874"/>
          </a:xfrm>
        </p:spPr>
        <p:txBody>
          <a:bodyPr>
            <a:normAutofit fontScale="92500" lnSpcReduction="20000"/>
          </a:bodyPr>
          <a:lstStyle/>
          <a:p>
            <a:pPr marL="0" indent="0">
              <a:buNone/>
            </a:pPr>
            <a:r>
              <a:rPr lang="en-US" sz="3200" b="1" dirty="0">
                <a:latin typeface="medium-content-serif-font"/>
              </a:rPr>
              <a:t>3. </a:t>
            </a:r>
            <a:r>
              <a:rPr lang="en-US" sz="3200" b="1" i="0" dirty="0">
                <a:effectLst/>
                <a:latin typeface="medium-content-serif-font"/>
              </a:rPr>
              <a:t>Staffing:</a:t>
            </a:r>
          </a:p>
          <a:p>
            <a:pPr marL="0" indent="0">
              <a:buNone/>
            </a:pPr>
            <a:r>
              <a:rPr lang="en-US" b="1" i="0" dirty="0">
                <a:effectLst/>
                <a:latin typeface="medium-content-serif-font"/>
              </a:rPr>
              <a:t> </a:t>
            </a:r>
            <a:r>
              <a:rPr lang="en-US" sz="2400" b="1" i="0" dirty="0" err="1">
                <a:effectLst/>
                <a:latin typeface="medium-content-serif-font"/>
              </a:rPr>
              <a:t>Sucess</a:t>
            </a:r>
            <a:r>
              <a:rPr lang="en-US" sz="2400" b="1" dirty="0">
                <a:latin typeface="medium-content-serif-font"/>
              </a:rPr>
              <a:t> or failure of an </a:t>
            </a:r>
            <a:r>
              <a:rPr lang="en-US" sz="2400" b="1" dirty="0" err="1">
                <a:latin typeface="medium-content-serif-font"/>
              </a:rPr>
              <a:t>organisation</a:t>
            </a:r>
            <a:r>
              <a:rPr lang="en-US" sz="2400" b="1" dirty="0">
                <a:latin typeface="medium-content-serif-font"/>
              </a:rPr>
              <a:t> depends on the capability of the workforce working in an </a:t>
            </a:r>
            <a:r>
              <a:rPr lang="en-US" sz="2400" b="1" dirty="0" err="1">
                <a:latin typeface="medium-content-serif-font"/>
              </a:rPr>
              <a:t>organisation</a:t>
            </a:r>
            <a:r>
              <a:rPr lang="en-US" sz="2400" b="1" dirty="0">
                <a:latin typeface="medium-content-serif-font"/>
              </a:rPr>
              <a:t>. If an </a:t>
            </a:r>
            <a:r>
              <a:rPr lang="en-US" sz="2400" b="1" dirty="0" err="1">
                <a:latin typeface="medium-content-serif-font"/>
              </a:rPr>
              <a:t>organisation</a:t>
            </a:r>
            <a:r>
              <a:rPr lang="en-US" sz="2400" b="1" dirty="0">
                <a:latin typeface="medium-content-serif-font"/>
              </a:rPr>
              <a:t> lack suitable and capable employees, it cannot achieve its goals. Thus staffing function includes forecasting of human resource planning, recruitment of employees, selection, training and development. In business, staffing function is performed after planning and organizing.</a:t>
            </a:r>
            <a:endParaRPr lang="en-US" sz="2400" b="1" i="0" dirty="0">
              <a:effectLst/>
              <a:latin typeface="medium-content-serif-font"/>
            </a:endParaRPr>
          </a:p>
          <a:p>
            <a:pPr marL="0" indent="0">
              <a:buNone/>
            </a:pPr>
            <a:r>
              <a:rPr lang="en-US" sz="3200" b="1" dirty="0">
                <a:latin typeface="medium-content-serif-font"/>
              </a:rPr>
              <a:t>4</a:t>
            </a:r>
            <a:r>
              <a:rPr lang="en-US" sz="3200" b="1" i="0" dirty="0">
                <a:effectLst/>
                <a:latin typeface="medium-content-serif-font"/>
              </a:rPr>
              <a:t>. Directing:</a:t>
            </a:r>
            <a:r>
              <a:rPr lang="en-US" b="1" i="0" dirty="0">
                <a:effectLst/>
                <a:latin typeface="medium-content-serif-font"/>
              </a:rPr>
              <a:t> </a:t>
            </a:r>
          </a:p>
          <a:p>
            <a:pPr marL="0" indent="0">
              <a:buNone/>
            </a:pPr>
            <a:r>
              <a:rPr lang="en-US" sz="2400" b="1" i="0" dirty="0">
                <a:effectLst/>
                <a:latin typeface="medium-content-serif-font"/>
              </a:rPr>
              <a:t>This includes activating employees at different levels and making them contribute maximum towards organizational goals. Tapping maximum potentialities of an employee via constant motivation and command is a prime focus.</a:t>
            </a:r>
          </a:p>
          <a:p>
            <a:pPr marL="0" indent="0">
              <a:buNone/>
            </a:pPr>
            <a:r>
              <a:rPr lang="en-US" sz="3200" b="1" dirty="0">
                <a:latin typeface="medium-content-serif-font"/>
              </a:rPr>
              <a:t>5</a:t>
            </a:r>
            <a:r>
              <a:rPr lang="en-US" sz="3200" b="1" i="0" dirty="0">
                <a:effectLst/>
                <a:latin typeface="medium-content-serif-font"/>
              </a:rPr>
              <a:t>. Controlling:</a:t>
            </a:r>
          </a:p>
          <a:p>
            <a:pPr marL="0" indent="0">
              <a:buNone/>
            </a:pPr>
            <a:r>
              <a:rPr lang="en-US" b="1" i="0" dirty="0">
                <a:effectLst/>
                <a:latin typeface="medium-content-serif-font"/>
              </a:rPr>
              <a:t> </a:t>
            </a:r>
            <a:r>
              <a:rPr lang="en-US" sz="2400" b="1" i="0" dirty="0">
                <a:effectLst/>
                <a:latin typeface="medium-content-serif-font"/>
              </a:rPr>
              <a:t>Post planning, organizing and directing, performance of an employee is checked, verified and compared with goals. If actual performance is found deviated from the plan, control measures are taken.</a:t>
            </a:r>
          </a:p>
          <a:p>
            <a:endParaRPr lang="en-US" dirty="0"/>
          </a:p>
        </p:txBody>
      </p:sp>
    </p:spTree>
    <p:extLst>
      <p:ext uri="{BB962C8B-B14F-4D97-AF65-F5344CB8AC3E}">
        <p14:creationId xmlns:p14="http://schemas.microsoft.com/office/powerpoint/2010/main" val="86866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DC87-9290-1442-AF9A-B78CEFAEBDAA}"/>
              </a:ext>
            </a:extLst>
          </p:cNvPr>
          <p:cNvSpPr>
            <a:spLocks noGrp="1"/>
          </p:cNvSpPr>
          <p:nvPr>
            <p:ph type="title"/>
          </p:nvPr>
        </p:nvSpPr>
        <p:spPr>
          <a:xfrm>
            <a:off x="619126" y="440533"/>
            <a:ext cx="10102354" cy="1309054"/>
          </a:xfrm>
        </p:spPr>
        <p:txBody>
          <a:bodyPr>
            <a:normAutofit/>
          </a:bodyPr>
          <a:lstStyle/>
          <a:p>
            <a:pPr marL="457200" indent="-457200">
              <a:buFont typeface="Arial" panose="020B0604020202020204" pitchFamily="34" charset="0"/>
              <a:buChar char="•"/>
            </a:pPr>
            <a:r>
              <a:rPr lang="en-US" sz="4800" b="1" u="sng">
                <a:latin typeface="Algerian" pitchFamily="82" charset="0"/>
              </a:rPr>
              <a:t>Operative Functions</a:t>
            </a:r>
          </a:p>
        </p:txBody>
      </p:sp>
      <p:sp>
        <p:nvSpPr>
          <p:cNvPr id="3" name="Content Placeholder 2">
            <a:extLst>
              <a:ext uri="{FF2B5EF4-FFF2-40B4-BE49-F238E27FC236}">
                <a16:creationId xmlns:a16="http://schemas.microsoft.com/office/drawing/2014/main" id="{AA6DAFBD-0C9B-BB43-B285-CCEA6CE4D6A0}"/>
              </a:ext>
            </a:extLst>
          </p:cNvPr>
          <p:cNvSpPr>
            <a:spLocks noGrp="1"/>
          </p:cNvSpPr>
          <p:nvPr>
            <p:ph idx="1"/>
          </p:nvPr>
        </p:nvSpPr>
        <p:spPr>
          <a:xfrm>
            <a:off x="214313" y="1095060"/>
            <a:ext cx="11918156" cy="4025689"/>
          </a:xfrm>
        </p:spPr>
        <p:txBody>
          <a:bodyPr>
            <a:noAutofit/>
          </a:bodyPr>
          <a:lstStyle/>
          <a:p>
            <a:pPr marL="0" indent="0">
              <a:buNone/>
            </a:pPr>
            <a:r>
              <a:rPr lang="en-US" sz="3200" b="1" i="0">
                <a:effectLst/>
                <a:latin typeface="medium-content-serif-font"/>
              </a:rPr>
              <a:t>1. Recruitment/Hiring:</a:t>
            </a:r>
            <a:endParaRPr lang="en-US" sz="3200" b="0" i="0">
              <a:effectLst/>
              <a:latin typeface="medium-content-serif-font"/>
            </a:endParaRPr>
          </a:p>
          <a:p>
            <a:pPr marL="0" indent="0">
              <a:buNone/>
            </a:pPr>
            <a:r>
              <a:rPr lang="en-US" b="1" i="0">
                <a:effectLst/>
                <a:latin typeface="medium-content-serif-font"/>
              </a:rPr>
              <a:t>Hiring is a process which brings pool of prospective candidates who can help organization achieve their goals and allows managements to select right candidates from the given pool.</a:t>
            </a:r>
          </a:p>
          <a:p>
            <a:pPr marL="0" indent="0">
              <a:buNone/>
            </a:pPr>
            <a:r>
              <a:rPr lang="en-US" sz="3200" b="1" i="0">
                <a:effectLst/>
                <a:latin typeface="medium-content-serif-font"/>
              </a:rPr>
              <a:t>2. Job Analysis &amp; Design:</a:t>
            </a:r>
            <a:endParaRPr lang="en-US" sz="3200" b="0" i="0">
              <a:effectLst/>
              <a:latin typeface="medium-content-serif-font"/>
            </a:endParaRPr>
          </a:p>
          <a:p>
            <a:pPr marL="0" indent="0">
              <a:buNone/>
            </a:pPr>
            <a:r>
              <a:rPr lang="en-US" b="1" i="0">
                <a:effectLst/>
                <a:latin typeface="medium-content-serif-font"/>
              </a:rPr>
              <a:t>Describing nature of the job like qualification, skill, work experience required for specific job position is another important operative task. Whereas, job design includes outlining tasks, duties and responsibilities into a single work unit to achieve certain goal.</a:t>
            </a:r>
          </a:p>
          <a:p>
            <a:pPr marL="0" indent="0">
              <a:buNone/>
            </a:pPr>
            <a:r>
              <a:rPr lang="en-US" sz="3200" b="1" i="0">
                <a:effectLst/>
                <a:latin typeface="medium-content-serif-font"/>
              </a:rPr>
              <a:t>3. Performance Appraisal:</a:t>
            </a:r>
            <a:endParaRPr lang="en-US" sz="3200" b="0" i="0">
              <a:effectLst/>
              <a:latin typeface="medium-content-serif-font"/>
            </a:endParaRPr>
          </a:p>
          <a:p>
            <a:pPr marL="0" indent="0">
              <a:buNone/>
            </a:pPr>
            <a:r>
              <a:rPr lang="en-US" b="1" i="0">
                <a:effectLst/>
                <a:latin typeface="medium-content-serif-font"/>
              </a:rPr>
              <a:t>Checking and analyzing employee performance is another important function that human resource management has to perform.</a:t>
            </a:r>
          </a:p>
          <a:p>
            <a:endParaRPr lang="en-US"/>
          </a:p>
        </p:txBody>
      </p:sp>
      <p:pic>
        <p:nvPicPr>
          <p:cNvPr id="4" name="Picture 4">
            <a:extLst>
              <a:ext uri="{FF2B5EF4-FFF2-40B4-BE49-F238E27FC236}">
                <a16:creationId xmlns:a16="http://schemas.microsoft.com/office/drawing/2014/main" id="{42B75948-FA53-6642-B352-1D835B760034}"/>
              </a:ext>
            </a:extLst>
          </p:cNvPr>
          <p:cNvPicPr>
            <a:picLocks noChangeAspect="1"/>
          </p:cNvPicPr>
          <p:nvPr/>
        </p:nvPicPr>
        <p:blipFill>
          <a:blip r:embed="rId2"/>
          <a:stretch>
            <a:fillRect/>
          </a:stretch>
        </p:blipFill>
        <p:spPr>
          <a:xfrm>
            <a:off x="7875490" y="77074"/>
            <a:ext cx="1943100" cy="1714500"/>
          </a:xfrm>
          <a:prstGeom prst="rect">
            <a:avLst/>
          </a:prstGeom>
        </p:spPr>
      </p:pic>
      <p:pic>
        <p:nvPicPr>
          <p:cNvPr id="6" name="Picture 6">
            <a:extLst>
              <a:ext uri="{FF2B5EF4-FFF2-40B4-BE49-F238E27FC236}">
                <a16:creationId xmlns:a16="http://schemas.microsoft.com/office/drawing/2014/main" id="{17B54BED-2DB9-3945-B06D-EFA1ED5A02F5}"/>
              </a:ext>
            </a:extLst>
          </p:cNvPr>
          <p:cNvPicPr>
            <a:picLocks noChangeAspect="1"/>
          </p:cNvPicPr>
          <p:nvPr/>
        </p:nvPicPr>
        <p:blipFill>
          <a:blip r:embed="rId3"/>
          <a:stretch>
            <a:fillRect/>
          </a:stretch>
        </p:blipFill>
        <p:spPr>
          <a:xfrm>
            <a:off x="9972129" y="77074"/>
            <a:ext cx="2006801" cy="1630526"/>
          </a:xfrm>
          <a:prstGeom prst="rect">
            <a:avLst/>
          </a:prstGeom>
        </p:spPr>
      </p:pic>
    </p:spTree>
    <p:extLst>
      <p:ext uri="{BB962C8B-B14F-4D97-AF65-F5344CB8AC3E}">
        <p14:creationId xmlns:p14="http://schemas.microsoft.com/office/powerpoint/2010/main" val="3846592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A4E6DB-8DF4-FA4C-B49C-AACB78CABE33}"/>
              </a:ext>
            </a:extLst>
          </p:cNvPr>
          <p:cNvSpPr>
            <a:spLocks noGrp="1"/>
          </p:cNvSpPr>
          <p:nvPr>
            <p:ph idx="1"/>
          </p:nvPr>
        </p:nvSpPr>
        <p:spPr>
          <a:xfrm>
            <a:off x="119063" y="631031"/>
            <a:ext cx="11953874" cy="4524375"/>
          </a:xfrm>
        </p:spPr>
        <p:txBody>
          <a:bodyPr>
            <a:noAutofit/>
          </a:bodyPr>
          <a:lstStyle/>
          <a:p>
            <a:pPr marL="0" indent="0">
              <a:buNone/>
            </a:pPr>
            <a:r>
              <a:rPr lang="en-US" sz="3200" b="1" i="0">
                <a:effectLst/>
                <a:latin typeface="medium-content-serif-font"/>
              </a:rPr>
              <a:t>4. Training &amp; Development:</a:t>
            </a:r>
            <a:endParaRPr lang="en-US" sz="3200" b="0" i="0">
              <a:effectLst/>
              <a:latin typeface="medium-content-serif-font"/>
            </a:endParaRPr>
          </a:p>
          <a:p>
            <a:pPr marL="0" indent="0">
              <a:buNone/>
            </a:pPr>
            <a:r>
              <a:rPr lang="en-US" sz="2400" b="1" i="0">
                <a:effectLst/>
                <a:latin typeface="medium-content-serif-font"/>
              </a:rPr>
              <a:t>This function allows employees to acquire new skills and knowledge to perform their job effectively.  and development also prepares employees for higher level responsibilities.</a:t>
            </a:r>
          </a:p>
          <a:p>
            <a:pPr marL="0" indent="0">
              <a:buNone/>
            </a:pPr>
            <a:r>
              <a:rPr lang="en-US" sz="3200" b="1">
                <a:latin typeface="medium-content-serif-font"/>
              </a:rPr>
              <a:t>5.</a:t>
            </a:r>
            <a:r>
              <a:rPr lang="en-US" sz="3200" b="1" i="0">
                <a:effectLst/>
                <a:latin typeface="medium-content-serif-font"/>
              </a:rPr>
              <a:t> Employee Welfare</a:t>
            </a:r>
            <a:endParaRPr lang="en-US" sz="3200" b="0" i="0">
              <a:effectLst/>
              <a:latin typeface="medium-content-serif-font"/>
            </a:endParaRPr>
          </a:p>
          <a:p>
            <a:pPr marL="0" indent="0">
              <a:buNone/>
            </a:pPr>
            <a:r>
              <a:rPr lang="en-US" sz="2400" b="1" i="0">
                <a:effectLst/>
                <a:latin typeface="medium-content-serif-font"/>
              </a:rPr>
              <a:t>This function takes care of numerous services, benefits and facilities provided to an employee for their well-being.</a:t>
            </a:r>
          </a:p>
          <a:p>
            <a:pPr marL="0" indent="0">
              <a:buNone/>
            </a:pPr>
            <a:r>
              <a:rPr lang="en-US" sz="3200" b="1" i="0">
                <a:effectLst/>
                <a:latin typeface="medium-content-serif-font"/>
              </a:rPr>
              <a:t>7. Maintenance:</a:t>
            </a:r>
          </a:p>
          <a:p>
            <a:pPr marL="0" indent="0">
              <a:buNone/>
            </a:pPr>
            <a:r>
              <a:rPr lang="en-US" sz="2400" b="1" i="0">
                <a:effectLst/>
                <a:latin typeface="medium-content-serif-font"/>
              </a:rPr>
              <a:t>Minimizing employee turnover and sustaining best performing employees within the organization is the key. Minimizing ROI within HR department is also a key goal for Human resource management team.</a:t>
            </a:r>
          </a:p>
          <a:p>
            <a:endParaRPr lang="en-US" sz="2400"/>
          </a:p>
        </p:txBody>
      </p:sp>
      <p:pic>
        <p:nvPicPr>
          <p:cNvPr id="6" name="Picture 6">
            <a:extLst>
              <a:ext uri="{FF2B5EF4-FFF2-40B4-BE49-F238E27FC236}">
                <a16:creationId xmlns:a16="http://schemas.microsoft.com/office/drawing/2014/main" id="{B5567F4E-9870-C947-A384-BDD19847775D}"/>
              </a:ext>
            </a:extLst>
          </p:cNvPr>
          <p:cNvPicPr>
            <a:picLocks noChangeAspect="1"/>
          </p:cNvPicPr>
          <p:nvPr/>
        </p:nvPicPr>
        <p:blipFill>
          <a:blip r:embed="rId2"/>
          <a:stretch>
            <a:fillRect/>
          </a:stretch>
        </p:blipFill>
        <p:spPr>
          <a:xfrm>
            <a:off x="6389279" y="72011"/>
            <a:ext cx="1601528" cy="1343462"/>
          </a:xfrm>
          <a:prstGeom prst="rect">
            <a:avLst/>
          </a:prstGeom>
        </p:spPr>
      </p:pic>
      <p:pic>
        <p:nvPicPr>
          <p:cNvPr id="8" name="Picture 8">
            <a:extLst>
              <a:ext uri="{FF2B5EF4-FFF2-40B4-BE49-F238E27FC236}">
                <a16:creationId xmlns:a16="http://schemas.microsoft.com/office/drawing/2014/main" id="{16AC42A5-1756-A24E-AF95-FA78FE250D78}"/>
              </a:ext>
            </a:extLst>
          </p:cNvPr>
          <p:cNvPicPr>
            <a:picLocks noChangeAspect="1"/>
          </p:cNvPicPr>
          <p:nvPr/>
        </p:nvPicPr>
        <p:blipFill>
          <a:blip r:embed="rId3"/>
          <a:stretch>
            <a:fillRect/>
          </a:stretch>
        </p:blipFill>
        <p:spPr>
          <a:xfrm>
            <a:off x="8313918" y="136002"/>
            <a:ext cx="3302942" cy="1215481"/>
          </a:xfrm>
          <a:prstGeom prst="rect">
            <a:avLst/>
          </a:prstGeom>
        </p:spPr>
      </p:pic>
    </p:spTree>
    <p:extLst>
      <p:ext uri="{BB962C8B-B14F-4D97-AF65-F5344CB8AC3E}">
        <p14:creationId xmlns:p14="http://schemas.microsoft.com/office/powerpoint/2010/main" val="2645374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E7BBC-4B8C-1F4F-80F3-853298A9FF07}"/>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ECA09F45-8C35-D24C-896A-84C5D7161472}"/>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19240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4D01AA17-7B7C-2E43-BBF7-F33587830088}"/>
              </a:ext>
            </a:extLst>
          </p:cNvPr>
          <p:cNvPicPr>
            <a:picLocks noChangeAspect="1"/>
          </p:cNvPicPr>
          <p:nvPr/>
        </p:nvPicPr>
        <p:blipFill>
          <a:blip r:embed="rId2"/>
          <a:stretch>
            <a:fillRect/>
          </a:stretch>
        </p:blipFill>
        <p:spPr>
          <a:xfrm>
            <a:off x="0" y="1"/>
            <a:ext cx="12192000" cy="6858000"/>
          </a:xfrm>
          <a:prstGeom prst="rect">
            <a:avLst/>
          </a:prstGeom>
        </p:spPr>
      </p:pic>
    </p:spTree>
    <p:extLst>
      <p:ext uri="{BB962C8B-B14F-4D97-AF65-F5344CB8AC3E}">
        <p14:creationId xmlns:p14="http://schemas.microsoft.com/office/powerpoint/2010/main" val="12564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1BF2-B725-374C-8CF5-1253FC40F5B7}"/>
              </a:ext>
            </a:extLst>
          </p:cNvPr>
          <p:cNvSpPr>
            <a:spLocks noGrp="1"/>
          </p:cNvSpPr>
          <p:nvPr>
            <p:ph type="title"/>
          </p:nvPr>
        </p:nvSpPr>
        <p:spPr>
          <a:xfrm>
            <a:off x="-128534" y="484129"/>
            <a:ext cx="12192000" cy="1372794"/>
          </a:xfrm>
        </p:spPr>
        <p:txBody>
          <a:bodyPr>
            <a:normAutofit fontScale="90000"/>
          </a:bodyPr>
          <a:lstStyle/>
          <a:p>
            <a:pPr algn="ctr"/>
            <a:r>
              <a:rPr lang="en-US" sz="6000" b="1" i="1" u="sng">
                <a:latin typeface="Aharoni" panose="02010803020104030203" pitchFamily="2" charset="-79"/>
                <a:ea typeface="Berlin Sans FB Demi" panose="02000000000000000000" pitchFamily="2" charset="0"/>
                <a:cs typeface="Aharoni" panose="02010803020104030203" pitchFamily="2" charset="-79"/>
              </a:rPr>
              <a:t> human resource management</a:t>
            </a:r>
          </a:p>
        </p:txBody>
      </p:sp>
      <p:pic>
        <p:nvPicPr>
          <p:cNvPr id="4" name="Picture 4">
            <a:extLst>
              <a:ext uri="{FF2B5EF4-FFF2-40B4-BE49-F238E27FC236}">
                <a16:creationId xmlns:a16="http://schemas.microsoft.com/office/drawing/2014/main" id="{3B9BDD2F-FFE3-9A4D-AA35-E5AD064D95AB}"/>
              </a:ext>
            </a:extLst>
          </p:cNvPr>
          <p:cNvPicPr>
            <a:picLocks noChangeAspect="1"/>
          </p:cNvPicPr>
          <p:nvPr/>
        </p:nvPicPr>
        <p:blipFill>
          <a:blip r:embed="rId2"/>
          <a:stretch>
            <a:fillRect/>
          </a:stretch>
        </p:blipFill>
        <p:spPr>
          <a:xfrm>
            <a:off x="8877194" y="3532494"/>
            <a:ext cx="3071812" cy="2551613"/>
          </a:xfrm>
          <a:prstGeom prst="rect">
            <a:avLst/>
          </a:prstGeom>
        </p:spPr>
      </p:pic>
      <p:sp>
        <p:nvSpPr>
          <p:cNvPr id="6" name="Content Placeholder 5">
            <a:extLst>
              <a:ext uri="{FF2B5EF4-FFF2-40B4-BE49-F238E27FC236}">
                <a16:creationId xmlns:a16="http://schemas.microsoft.com/office/drawing/2014/main" id="{1EEE2864-AC63-524D-B8A7-239B12657567}"/>
              </a:ext>
            </a:extLst>
          </p:cNvPr>
          <p:cNvSpPr>
            <a:spLocks noGrp="1"/>
          </p:cNvSpPr>
          <p:nvPr>
            <p:ph idx="1"/>
          </p:nvPr>
        </p:nvSpPr>
        <p:spPr>
          <a:xfrm>
            <a:off x="493025" y="1404938"/>
            <a:ext cx="8634200" cy="4468519"/>
          </a:xfrm>
        </p:spPr>
        <p:txBody>
          <a:bodyPr>
            <a:noAutofit/>
          </a:bodyPr>
          <a:lstStyle/>
          <a:p>
            <a:pPr marL="0" indent="0">
              <a:buNone/>
            </a:pPr>
            <a:r>
              <a:rPr lang="en-US" sz="2400" b="1" dirty="0"/>
              <a:t>Let us understand it by dividing the term into its sub parts.</a:t>
            </a:r>
          </a:p>
          <a:p>
            <a:pPr marL="0" indent="0">
              <a:buNone/>
            </a:pPr>
            <a:r>
              <a:rPr lang="en-US" sz="2400" b="1" dirty="0">
                <a:solidFill>
                  <a:srgbClr val="C00000"/>
                </a:solidFill>
              </a:rPr>
              <a:t>HUMAN:- PEOPLE</a:t>
            </a:r>
          </a:p>
          <a:p>
            <a:pPr marL="0" indent="0">
              <a:buNone/>
            </a:pPr>
            <a:r>
              <a:rPr lang="en-US" sz="2400" b="1" dirty="0">
                <a:solidFill>
                  <a:srgbClr val="C00000"/>
                </a:solidFill>
              </a:rPr>
              <a:t>RESOURCE:- ASSET FOR ORGANISATION</a:t>
            </a:r>
          </a:p>
          <a:p>
            <a:pPr marL="0" indent="0">
              <a:buNone/>
            </a:pPr>
            <a:r>
              <a:rPr lang="en-US" sz="2400" b="1" dirty="0">
                <a:solidFill>
                  <a:srgbClr val="C00000"/>
                </a:solidFill>
              </a:rPr>
              <a:t>MANAGEMENT:- CO-ORDINATION &amp; CONTROL TO ACHIVE SET GOALS. </a:t>
            </a:r>
          </a:p>
          <a:p>
            <a:pPr marL="0" indent="0">
              <a:buNone/>
            </a:pPr>
            <a:r>
              <a:rPr lang="en-US" sz="2400" b="1" dirty="0"/>
              <a:t>HRM is the management of the employees of an </a:t>
            </a:r>
            <a:r>
              <a:rPr lang="en-US" sz="2400" b="1" dirty="0" err="1"/>
              <a:t>organisation</a:t>
            </a:r>
            <a:r>
              <a:rPr lang="en-US" sz="2400" b="1" dirty="0"/>
              <a:t>. Simply speaking, it is putting right people to the right task thereby making maximum use of the employees’ talent and abilities</a:t>
            </a:r>
          </a:p>
        </p:txBody>
      </p:sp>
      <p:sp>
        <p:nvSpPr>
          <p:cNvPr id="3" name="Frame 2">
            <a:extLst>
              <a:ext uri="{FF2B5EF4-FFF2-40B4-BE49-F238E27FC236}">
                <a16:creationId xmlns:a16="http://schemas.microsoft.com/office/drawing/2014/main" id="{62E7C53F-4356-2648-96E4-DA26C8C2BF70}"/>
              </a:ext>
            </a:extLst>
          </p:cNvPr>
          <p:cNvSpPr/>
          <p:nvPr/>
        </p:nvSpPr>
        <p:spPr>
          <a:xfrm>
            <a:off x="0" y="97501"/>
            <a:ext cx="12192000" cy="1352783"/>
          </a:xfrm>
          <a:prstGeom prst="frame">
            <a:avLst>
              <a:gd name="adj1" fmla="val 17749"/>
            </a:avLst>
          </a:prstGeom>
          <a:solidFill>
            <a:srgbClr val="00206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833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D583-1096-3842-8CDD-A425B51AE9C6}"/>
              </a:ext>
            </a:extLst>
          </p:cNvPr>
          <p:cNvSpPr>
            <a:spLocks noGrp="1"/>
          </p:cNvSpPr>
          <p:nvPr>
            <p:ph type="title"/>
          </p:nvPr>
        </p:nvSpPr>
        <p:spPr>
          <a:xfrm>
            <a:off x="1848494" y="434904"/>
            <a:ext cx="10042823" cy="1508473"/>
          </a:xfrm>
        </p:spPr>
        <p:txBody>
          <a:bodyPr>
            <a:normAutofit/>
          </a:bodyPr>
          <a:lstStyle/>
          <a:p>
            <a:pPr algn="ctr"/>
            <a:r>
              <a:rPr lang="en-US" sz="6600" b="1" u="sng" dirty="0" err="1">
                <a:latin typeface="Algerian" pitchFamily="82" charset="0"/>
              </a:rPr>
              <a:t>DefinitionS</a:t>
            </a:r>
            <a:r>
              <a:rPr lang="en-US" sz="6600" b="1" u="sng" dirty="0">
                <a:latin typeface="Algerian" pitchFamily="82" charset="0"/>
              </a:rPr>
              <a:t> of HRM </a:t>
            </a:r>
          </a:p>
        </p:txBody>
      </p:sp>
      <p:sp>
        <p:nvSpPr>
          <p:cNvPr id="3" name="Content Placeholder 2">
            <a:extLst>
              <a:ext uri="{FF2B5EF4-FFF2-40B4-BE49-F238E27FC236}">
                <a16:creationId xmlns:a16="http://schemas.microsoft.com/office/drawing/2014/main" id="{A9491A63-D12E-2646-985F-2478992B82CB}"/>
              </a:ext>
            </a:extLst>
          </p:cNvPr>
          <p:cNvSpPr>
            <a:spLocks noGrp="1"/>
          </p:cNvSpPr>
          <p:nvPr>
            <p:ph idx="1"/>
          </p:nvPr>
        </p:nvSpPr>
        <p:spPr>
          <a:xfrm>
            <a:off x="624979" y="2170512"/>
            <a:ext cx="10644188" cy="3925487"/>
          </a:xfrm>
        </p:spPr>
        <p:txBody>
          <a:bodyPr>
            <a:noAutofit/>
          </a:bodyPr>
          <a:lstStyle/>
          <a:p>
            <a:r>
              <a:rPr lang="en-US" sz="2400" b="1"/>
              <a:t>“Human resource management is a process consisting of four functions- acquisition, development, motivation and maintenance of human resources. </a:t>
            </a:r>
          </a:p>
          <a:p>
            <a:pPr marL="0" indent="0">
              <a:buNone/>
            </a:pPr>
            <a:r>
              <a:rPr lang="en-US" sz="2400" b="1"/>
              <a:t>                                                                                       </a:t>
            </a:r>
            <a:r>
              <a:rPr lang="en-US" sz="2400" b="1" u="sng"/>
              <a:t>-</a:t>
            </a:r>
            <a:r>
              <a:rPr lang="en-US" sz="2400" b="1" u="sng">
                <a:latin typeface="Algerian" pitchFamily="82" charset="0"/>
              </a:rPr>
              <a:t> Decenzo &amp; robbiNe</a:t>
            </a:r>
          </a:p>
          <a:p>
            <a:r>
              <a:rPr lang="en-US" sz="2400" b="1"/>
              <a:t>The human resource management refers to the philosophy, policies, procedure and practice related to the management of people within the organisation. </a:t>
            </a:r>
          </a:p>
          <a:p>
            <a:pPr marL="0" indent="0">
              <a:buNone/>
            </a:pPr>
            <a:r>
              <a:rPr lang="en-US" sz="2400" b="1">
                <a:latin typeface="Algerian" pitchFamily="82" charset="0"/>
              </a:rPr>
              <a:t>                                                                                              </a:t>
            </a:r>
            <a:r>
              <a:rPr lang="en-US" sz="2400" b="1"/>
              <a:t>-</a:t>
            </a:r>
            <a:r>
              <a:rPr lang="en-US" sz="2400" b="1">
                <a:latin typeface="Algerian" pitchFamily="82" charset="0"/>
              </a:rPr>
              <a:t> </a:t>
            </a:r>
            <a:r>
              <a:rPr lang="en-US" sz="2400" b="1" u="sng">
                <a:latin typeface="Algerian" pitchFamily="82" charset="0"/>
              </a:rPr>
              <a:t>Wendell l. French</a:t>
            </a:r>
          </a:p>
        </p:txBody>
      </p:sp>
      <p:sp>
        <p:nvSpPr>
          <p:cNvPr id="4" name="TextBox 3">
            <a:extLst>
              <a:ext uri="{FF2B5EF4-FFF2-40B4-BE49-F238E27FC236}">
                <a16:creationId xmlns:a16="http://schemas.microsoft.com/office/drawing/2014/main" id="{339F4710-71C0-CA4A-9ABF-A61FD7822FE5}"/>
              </a:ext>
            </a:extLst>
          </p:cNvPr>
          <p:cNvSpPr txBox="1"/>
          <p:nvPr/>
        </p:nvSpPr>
        <p:spPr>
          <a:xfrm>
            <a:off x="3580209" y="6502530"/>
            <a:ext cx="1828800" cy="1828800"/>
          </a:xfrm>
          <a:prstGeom prst="rect">
            <a:avLst/>
          </a:prstGeom>
          <a:noFill/>
        </p:spPr>
        <p:txBody>
          <a:bodyPr wrap="square" rtlCol="0">
            <a:spAutoFit/>
          </a:bodyPr>
          <a:lstStyle/>
          <a:p>
            <a:pPr algn="l"/>
            <a:endParaRPr lang="en-US"/>
          </a:p>
        </p:txBody>
      </p:sp>
      <p:sp>
        <p:nvSpPr>
          <p:cNvPr id="6" name="Frame 5">
            <a:extLst>
              <a:ext uri="{FF2B5EF4-FFF2-40B4-BE49-F238E27FC236}">
                <a16:creationId xmlns:a16="http://schemas.microsoft.com/office/drawing/2014/main" id="{F38B840C-FED7-0D45-B5AF-EC26DECEE336}"/>
              </a:ext>
            </a:extLst>
          </p:cNvPr>
          <p:cNvSpPr/>
          <p:nvPr/>
        </p:nvSpPr>
        <p:spPr>
          <a:xfrm>
            <a:off x="2518483" y="97034"/>
            <a:ext cx="8661485" cy="16815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7">
            <a:extLst>
              <a:ext uri="{FF2B5EF4-FFF2-40B4-BE49-F238E27FC236}">
                <a16:creationId xmlns:a16="http://schemas.microsoft.com/office/drawing/2014/main" id="{97444D5C-B4E7-CF4F-BB71-F35044DA3CAB}"/>
              </a:ext>
            </a:extLst>
          </p:cNvPr>
          <p:cNvPicPr>
            <a:picLocks noChangeAspect="1"/>
          </p:cNvPicPr>
          <p:nvPr/>
        </p:nvPicPr>
        <p:blipFill>
          <a:blip r:embed="rId2"/>
          <a:stretch>
            <a:fillRect/>
          </a:stretch>
        </p:blipFill>
        <p:spPr>
          <a:xfrm>
            <a:off x="167481" y="237662"/>
            <a:ext cx="2351002" cy="1400254"/>
          </a:xfrm>
          <a:prstGeom prst="rect">
            <a:avLst/>
          </a:prstGeom>
        </p:spPr>
      </p:pic>
    </p:spTree>
    <p:extLst>
      <p:ext uri="{BB962C8B-B14F-4D97-AF65-F5344CB8AC3E}">
        <p14:creationId xmlns:p14="http://schemas.microsoft.com/office/powerpoint/2010/main" val="2922351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D7234-FB36-F947-AA94-C72008F282AB}"/>
              </a:ext>
            </a:extLst>
          </p:cNvPr>
          <p:cNvSpPr>
            <a:spLocks noGrp="1"/>
          </p:cNvSpPr>
          <p:nvPr>
            <p:ph type="title"/>
          </p:nvPr>
        </p:nvSpPr>
        <p:spPr>
          <a:xfrm>
            <a:off x="-173649" y="127156"/>
            <a:ext cx="12180094" cy="1631156"/>
          </a:xfrm>
        </p:spPr>
        <p:txBody>
          <a:bodyPr>
            <a:noAutofit/>
          </a:bodyPr>
          <a:lstStyle/>
          <a:p>
            <a:pPr algn="ctr"/>
            <a:r>
              <a:rPr lang="en-US" sz="5400" b="1" u="sng" dirty="0">
                <a:latin typeface="Algerian" pitchFamily="82" charset="0"/>
              </a:rPr>
              <a:t>Nature of </a:t>
            </a:r>
            <a:br>
              <a:rPr lang="en-US" sz="5400" b="1" u="sng" dirty="0">
                <a:latin typeface="Algerian" pitchFamily="82" charset="0"/>
              </a:rPr>
            </a:br>
            <a:r>
              <a:rPr lang="en-US" sz="5400" b="1" u="sng" dirty="0">
                <a:latin typeface="Algerian" pitchFamily="82" charset="0"/>
              </a:rPr>
              <a:t>Human resource management</a:t>
            </a:r>
          </a:p>
        </p:txBody>
      </p:sp>
      <p:sp>
        <p:nvSpPr>
          <p:cNvPr id="8" name="TextBox 7">
            <a:extLst>
              <a:ext uri="{FF2B5EF4-FFF2-40B4-BE49-F238E27FC236}">
                <a16:creationId xmlns:a16="http://schemas.microsoft.com/office/drawing/2014/main" id="{C50D15FA-69AE-6442-BB99-9BFC88ECB15D}"/>
              </a:ext>
            </a:extLst>
          </p:cNvPr>
          <p:cNvSpPr txBox="1"/>
          <p:nvPr/>
        </p:nvSpPr>
        <p:spPr>
          <a:xfrm>
            <a:off x="5505181" y="3170783"/>
            <a:ext cx="1828800" cy="1828800"/>
          </a:xfrm>
          <a:prstGeom prst="rect">
            <a:avLst/>
          </a:prstGeom>
          <a:noFill/>
        </p:spPr>
        <p:txBody>
          <a:bodyPr wrap="square" rtlCol="0">
            <a:spAutoFit/>
          </a:bodyPr>
          <a:lstStyle/>
          <a:p>
            <a:pPr algn="l"/>
            <a:endParaRPr lang="en-US"/>
          </a:p>
        </p:txBody>
      </p:sp>
      <p:sp>
        <p:nvSpPr>
          <p:cNvPr id="9" name="Oval 8">
            <a:extLst>
              <a:ext uri="{FF2B5EF4-FFF2-40B4-BE49-F238E27FC236}">
                <a16:creationId xmlns:a16="http://schemas.microsoft.com/office/drawing/2014/main" id="{2223D45E-4976-5E43-882F-E425BEBB2A36}"/>
              </a:ext>
            </a:extLst>
          </p:cNvPr>
          <p:cNvSpPr/>
          <p:nvPr/>
        </p:nvSpPr>
        <p:spPr>
          <a:xfrm rot="10800000" flipV="1">
            <a:off x="4741201" y="3656145"/>
            <a:ext cx="2350396" cy="800056"/>
          </a:xfrm>
          <a:prstGeom prst="ellipse">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en-US" b="1" dirty="0"/>
              <a:t>Nature</a:t>
            </a:r>
            <a:r>
              <a:rPr lang="en-US" dirty="0"/>
              <a:t> </a:t>
            </a:r>
            <a:r>
              <a:rPr lang="en-US" b="1" dirty="0"/>
              <a:t>of</a:t>
            </a:r>
            <a:r>
              <a:rPr lang="en-US" dirty="0"/>
              <a:t> </a:t>
            </a:r>
            <a:r>
              <a:rPr lang="en-US" b="1" dirty="0"/>
              <a:t>HRM</a:t>
            </a:r>
          </a:p>
        </p:txBody>
      </p:sp>
      <p:cxnSp>
        <p:nvCxnSpPr>
          <p:cNvPr id="10" name="Straight Arrow Connector 9">
            <a:extLst>
              <a:ext uri="{FF2B5EF4-FFF2-40B4-BE49-F238E27FC236}">
                <a16:creationId xmlns:a16="http://schemas.microsoft.com/office/drawing/2014/main" id="{E138B893-DC13-3841-AFFF-3181B622141B}"/>
              </a:ext>
            </a:extLst>
          </p:cNvPr>
          <p:cNvCxnSpPr>
            <a:cxnSpLocks/>
            <a:stCxn id="9" idx="7"/>
            <a:endCxn id="26" idx="6"/>
          </p:cNvCxnSpPr>
          <p:nvPr/>
        </p:nvCxnSpPr>
        <p:spPr>
          <a:xfrm flipH="1" flipV="1">
            <a:off x="4733165" y="3446683"/>
            <a:ext cx="352244" cy="32662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6" name="Oval 25">
            <a:extLst>
              <a:ext uri="{FF2B5EF4-FFF2-40B4-BE49-F238E27FC236}">
                <a16:creationId xmlns:a16="http://schemas.microsoft.com/office/drawing/2014/main" id="{35A8046F-4AF6-094C-AF6F-5F42D4D8437D}"/>
              </a:ext>
            </a:extLst>
          </p:cNvPr>
          <p:cNvSpPr/>
          <p:nvPr/>
        </p:nvSpPr>
        <p:spPr>
          <a:xfrm rot="1078474">
            <a:off x="2970278" y="2645020"/>
            <a:ext cx="1806983" cy="10457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a:t>Universal</a:t>
            </a:r>
          </a:p>
        </p:txBody>
      </p:sp>
      <p:sp>
        <p:nvSpPr>
          <p:cNvPr id="42" name="Oval 41">
            <a:extLst>
              <a:ext uri="{FF2B5EF4-FFF2-40B4-BE49-F238E27FC236}">
                <a16:creationId xmlns:a16="http://schemas.microsoft.com/office/drawing/2014/main" id="{30FC8962-597F-0C47-ABA2-464CF1BB7DDC}"/>
              </a:ext>
            </a:extLst>
          </p:cNvPr>
          <p:cNvSpPr/>
          <p:nvPr/>
        </p:nvSpPr>
        <p:spPr>
          <a:xfrm rot="10800000" flipV="1">
            <a:off x="4981065" y="2051753"/>
            <a:ext cx="1828800" cy="96221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a:t>Action oriented</a:t>
            </a:r>
          </a:p>
        </p:txBody>
      </p:sp>
      <p:sp>
        <p:nvSpPr>
          <p:cNvPr id="44" name="Oval 43">
            <a:extLst>
              <a:ext uri="{FF2B5EF4-FFF2-40B4-BE49-F238E27FC236}">
                <a16:creationId xmlns:a16="http://schemas.microsoft.com/office/drawing/2014/main" id="{2AA60738-5D38-9444-A996-80D19235048B}"/>
              </a:ext>
            </a:extLst>
          </p:cNvPr>
          <p:cNvSpPr/>
          <p:nvPr/>
        </p:nvSpPr>
        <p:spPr>
          <a:xfrm rot="19550225">
            <a:off x="2999519" y="4633883"/>
            <a:ext cx="1711558" cy="104768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a:t>Contin-uous process</a:t>
            </a:r>
          </a:p>
        </p:txBody>
      </p:sp>
      <p:sp>
        <p:nvSpPr>
          <p:cNvPr id="45" name="Oval 44">
            <a:extLst>
              <a:ext uri="{FF2B5EF4-FFF2-40B4-BE49-F238E27FC236}">
                <a16:creationId xmlns:a16="http://schemas.microsoft.com/office/drawing/2014/main" id="{F35F5F30-3207-5646-8AC3-12C524602617}"/>
              </a:ext>
            </a:extLst>
          </p:cNvPr>
          <p:cNvSpPr/>
          <p:nvPr/>
        </p:nvSpPr>
        <p:spPr>
          <a:xfrm>
            <a:off x="5091921" y="5021927"/>
            <a:ext cx="1655468" cy="120283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a:t>People oriented</a:t>
            </a:r>
          </a:p>
        </p:txBody>
      </p:sp>
      <p:sp>
        <p:nvSpPr>
          <p:cNvPr id="46" name="Oval 45">
            <a:extLst>
              <a:ext uri="{FF2B5EF4-FFF2-40B4-BE49-F238E27FC236}">
                <a16:creationId xmlns:a16="http://schemas.microsoft.com/office/drawing/2014/main" id="{D1770098-5A0C-934C-9F23-8E48F2B056FE}"/>
              </a:ext>
            </a:extLst>
          </p:cNvPr>
          <p:cNvSpPr/>
          <p:nvPr/>
        </p:nvSpPr>
        <p:spPr>
          <a:xfrm rot="9345856" flipH="1" flipV="1">
            <a:off x="7062528" y="2693391"/>
            <a:ext cx="1731332" cy="9547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a:t>Goal oriented</a:t>
            </a:r>
          </a:p>
        </p:txBody>
      </p:sp>
      <p:sp>
        <p:nvSpPr>
          <p:cNvPr id="47" name="Oval 46">
            <a:extLst>
              <a:ext uri="{FF2B5EF4-FFF2-40B4-BE49-F238E27FC236}">
                <a16:creationId xmlns:a16="http://schemas.microsoft.com/office/drawing/2014/main" id="{62ABF217-3F80-8646-A20B-68C6175E9A38}"/>
              </a:ext>
            </a:extLst>
          </p:cNvPr>
          <p:cNvSpPr/>
          <p:nvPr/>
        </p:nvSpPr>
        <p:spPr>
          <a:xfrm rot="1897770">
            <a:off x="7009226" y="4610084"/>
            <a:ext cx="1738209" cy="109528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a:t>Develop-ment oriented</a:t>
            </a:r>
          </a:p>
        </p:txBody>
      </p:sp>
      <p:cxnSp>
        <p:nvCxnSpPr>
          <p:cNvPr id="59" name="Straight Arrow Connector 58">
            <a:extLst>
              <a:ext uri="{FF2B5EF4-FFF2-40B4-BE49-F238E27FC236}">
                <a16:creationId xmlns:a16="http://schemas.microsoft.com/office/drawing/2014/main" id="{4411FA3F-6115-3E42-B232-DB64B1380C5D}"/>
              </a:ext>
            </a:extLst>
          </p:cNvPr>
          <p:cNvCxnSpPr>
            <a:cxnSpLocks/>
            <a:stCxn id="9" idx="3"/>
            <a:endCxn id="47" idx="2"/>
          </p:cNvCxnSpPr>
          <p:nvPr/>
        </p:nvCxnSpPr>
        <p:spPr>
          <a:xfrm>
            <a:off x="6747389" y="4339036"/>
            <a:ext cx="390936" cy="36291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2" name="Straight Arrow Connector 61">
            <a:extLst>
              <a:ext uri="{FF2B5EF4-FFF2-40B4-BE49-F238E27FC236}">
                <a16:creationId xmlns:a16="http://schemas.microsoft.com/office/drawing/2014/main" id="{3A50D583-0E22-9541-A480-24D39CA0492E}"/>
              </a:ext>
            </a:extLst>
          </p:cNvPr>
          <p:cNvCxnSpPr>
            <a:cxnSpLocks/>
            <a:stCxn id="9" idx="0"/>
            <a:endCxn id="42" idx="4"/>
          </p:cNvCxnSpPr>
          <p:nvPr/>
        </p:nvCxnSpPr>
        <p:spPr>
          <a:xfrm flipH="1" flipV="1">
            <a:off x="5895465" y="3013963"/>
            <a:ext cx="20934" cy="6421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A833C74C-5E4B-B247-99CE-0E81E66CA691}"/>
              </a:ext>
            </a:extLst>
          </p:cNvPr>
          <p:cNvCxnSpPr>
            <a:cxnSpLocks/>
            <a:stCxn id="9" idx="4"/>
            <a:endCxn id="45" idx="0"/>
          </p:cNvCxnSpPr>
          <p:nvPr/>
        </p:nvCxnSpPr>
        <p:spPr>
          <a:xfrm>
            <a:off x="5916399" y="4456201"/>
            <a:ext cx="3256" cy="565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D80D22EE-6F11-694A-A012-B8F036163FE9}"/>
              </a:ext>
            </a:extLst>
          </p:cNvPr>
          <p:cNvCxnSpPr>
            <a:cxnSpLocks/>
            <a:stCxn id="9" idx="5"/>
            <a:endCxn id="44" idx="6"/>
          </p:cNvCxnSpPr>
          <p:nvPr/>
        </p:nvCxnSpPr>
        <p:spPr>
          <a:xfrm flipH="1">
            <a:off x="4563408" y="4339036"/>
            <a:ext cx="522001" cy="3381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1DA3E6F3-63FD-C042-8F5A-5296E85B31AF}"/>
              </a:ext>
            </a:extLst>
          </p:cNvPr>
          <p:cNvCxnSpPr>
            <a:cxnSpLocks/>
            <a:stCxn id="9" idx="1"/>
            <a:endCxn id="46" idx="2"/>
          </p:cNvCxnSpPr>
          <p:nvPr/>
        </p:nvCxnSpPr>
        <p:spPr>
          <a:xfrm flipV="1">
            <a:off x="6747389" y="3526132"/>
            <a:ext cx="391435" cy="2471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3">
            <a:extLst>
              <a:ext uri="{FF2B5EF4-FFF2-40B4-BE49-F238E27FC236}">
                <a16:creationId xmlns:a16="http://schemas.microsoft.com/office/drawing/2014/main" id="{77F59D91-0484-674A-B26D-60C07B74FAC9}"/>
              </a:ext>
            </a:extLst>
          </p:cNvPr>
          <p:cNvPicPr>
            <a:picLocks noChangeAspect="1"/>
          </p:cNvPicPr>
          <p:nvPr/>
        </p:nvPicPr>
        <p:blipFill>
          <a:blip r:embed="rId2"/>
          <a:stretch>
            <a:fillRect/>
          </a:stretch>
        </p:blipFill>
        <p:spPr>
          <a:xfrm>
            <a:off x="8975085" y="3089762"/>
            <a:ext cx="2815701" cy="1932822"/>
          </a:xfrm>
          <a:prstGeom prst="rect">
            <a:avLst/>
          </a:prstGeom>
        </p:spPr>
      </p:pic>
      <p:pic>
        <p:nvPicPr>
          <p:cNvPr id="5" name="Picture 5">
            <a:extLst>
              <a:ext uri="{FF2B5EF4-FFF2-40B4-BE49-F238E27FC236}">
                <a16:creationId xmlns:a16="http://schemas.microsoft.com/office/drawing/2014/main" id="{88E00ADE-29DE-E641-B0D4-1451E9EF5727}"/>
              </a:ext>
            </a:extLst>
          </p:cNvPr>
          <p:cNvPicPr>
            <a:picLocks noChangeAspect="1"/>
          </p:cNvPicPr>
          <p:nvPr/>
        </p:nvPicPr>
        <p:blipFill>
          <a:blip r:embed="rId3"/>
          <a:stretch>
            <a:fillRect/>
          </a:stretch>
        </p:blipFill>
        <p:spPr>
          <a:xfrm>
            <a:off x="304910" y="3151668"/>
            <a:ext cx="2402723" cy="2737647"/>
          </a:xfrm>
          <a:prstGeom prst="rect">
            <a:avLst/>
          </a:prstGeom>
        </p:spPr>
      </p:pic>
      <p:sp>
        <p:nvSpPr>
          <p:cNvPr id="4" name="Frame 3">
            <a:extLst>
              <a:ext uri="{FF2B5EF4-FFF2-40B4-BE49-F238E27FC236}">
                <a16:creationId xmlns:a16="http://schemas.microsoft.com/office/drawing/2014/main" id="{EA0DF099-86A5-7140-9F26-76908918F33F}"/>
              </a:ext>
            </a:extLst>
          </p:cNvPr>
          <p:cNvSpPr/>
          <p:nvPr/>
        </p:nvSpPr>
        <p:spPr>
          <a:xfrm>
            <a:off x="0" y="-210227"/>
            <a:ext cx="12075841" cy="2195324"/>
          </a:xfrm>
          <a:prstGeom prst="fram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9032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0B47D5-1B48-154B-AD65-638ED12866A9}"/>
              </a:ext>
            </a:extLst>
          </p:cNvPr>
          <p:cNvSpPr>
            <a:spLocks noGrp="1"/>
          </p:cNvSpPr>
          <p:nvPr>
            <p:ph idx="1"/>
          </p:nvPr>
        </p:nvSpPr>
        <p:spPr>
          <a:xfrm>
            <a:off x="306093" y="369094"/>
            <a:ext cx="11579813" cy="5762625"/>
          </a:xfrm>
        </p:spPr>
        <p:txBody>
          <a:bodyPr>
            <a:noAutofit/>
          </a:bodyPr>
          <a:lstStyle/>
          <a:p>
            <a:pPr marL="457200" indent="-457200">
              <a:buAutoNum type="arabicPeriod"/>
            </a:pPr>
            <a:r>
              <a:rPr lang="en-US" sz="2800" b="1" u="sng" dirty="0">
                <a:latin typeface="Arial Black" panose="020B0604020202020204" pitchFamily="34" charset="0"/>
                <a:cs typeface="Arial Black" panose="020B0604020202020204" pitchFamily="34" charset="0"/>
              </a:rPr>
              <a:t>Universal:</a:t>
            </a:r>
            <a:r>
              <a:rPr lang="en-US" b="1" dirty="0">
                <a:latin typeface="Aharoni" panose="02010803020104030203" pitchFamily="2" charset="-79"/>
                <a:cs typeface="Aharoni" panose="02010803020104030203" pitchFamily="2" charset="-79"/>
              </a:rPr>
              <a:t> </a:t>
            </a:r>
            <a:r>
              <a:rPr lang="en-US" b="1" dirty="0">
                <a:cs typeface="Aharoni" panose="02010803020104030203" pitchFamily="2" charset="-79"/>
              </a:rPr>
              <a:t>HRM</a:t>
            </a:r>
            <a:r>
              <a:rPr lang="en-US" b="1" dirty="0"/>
              <a:t> a universal in nature. It is present in all types of </a:t>
            </a:r>
            <a:r>
              <a:rPr lang="en-US" b="1" dirty="0" err="1"/>
              <a:t>organisations</a:t>
            </a:r>
            <a:r>
              <a:rPr lang="en-US" b="1" dirty="0"/>
              <a:t> i.e. government, business, education, health, or social etc. It permeates all types and levels of management in all </a:t>
            </a:r>
            <a:r>
              <a:rPr lang="en-US" b="1" dirty="0" err="1"/>
              <a:t>organisations</a:t>
            </a:r>
            <a:r>
              <a:rPr lang="en-US" b="1" dirty="0"/>
              <a:t>. </a:t>
            </a:r>
          </a:p>
          <a:p>
            <a:pPr marL="457200" indent="-457200">
              <a:buAutoNum type="arabicPeriod"/>
            </a:pPr>
            <a:r>
              <a:rPr lang="en-US" sz="2400" b="1" u="sng" dirty="0">
                <a:latin typeface="Arial Black" panose="020B0604020202020204" pitchFamily="34" charset="0"/>
                <a:cs typeface="Arial Black" panose="020B0604020202020204" pitchFamily="34" charset="0"/>
              </a:rPr>
              <a:t>Action Oriented</a:t>
            </a:r>
            <a:r>
              <a:rPr lang="en-US" b="1" dirty="0">
                <a:latin typeface="Arial Black" panose="020B0604020202020204" pitchFamily="34" charset="0"/>
                <a:cs typeface="Arial Black" panose="020B0604020202020204" pitchFamily="34" charset="0"/>
              </a:rPr>
              <a:t>: </a:t>
            </a:r>
            <a:r>
              <a:rPr lang="en-US" b="1" dirty="0"/>
              <a:t>HRM is action oriented approach. It deals with policies and practices related to management of people, and resolves their problems.</a:t>
            </a:r>
          </a:p>
          <a:p>
            <a:pPr marL="457200" indent="-457200">
              <a:buAutoNum type="arabicPeriod"/>
            </a:pPr>
            <a:r>
              <a:rPr lang="en-US" sz="2400" b="1" u="sng" dirty="0">
                <a:latin typeface="Arial Black" panose="020B0604020202020204" pitchFamily="34" charset="0"/>
                <a:cs typeface="Arial Black" panose="020B0604020202020204" pitchFamily="34" charset="0"/>
              </a:rPr>
              <a:t>Goal Oriented</a:t>
            </a:r>
            <a:r>
              <a:rPr lang="en-US" sz="2400" b="1" dirty="0">
                <a:latin typeface="Arial Black" panose="020B0604020202020204" pitchFamily="34" charset="0"/>
                <a:cs typeface="Arial Black" panose="020B0604020202020204" pitchFamily="34" charset="0"/>
              </a:rPr>
              <a:t>: </a:t>
            </a:r>
            <a:r>
              <a:rPr lang="en-US" b="1" dirty="0"/>
              <a:t>HRM is Directing towards attainment of </a:t>
            </a:r>
            <a:r>
              <a:rPr lang="en-US" b="1" dirty="0" err="1"/>
              <a:t>organisational</a:t>
            </a:r>
            <a:r>
              <a:rPr lang="en-US" b="1" dirty="0"/>
              <a:t> goals by strategic development of work force and personnel techniques.</a:t>
            </a:r>
          </a:p>
          <a:p>
            <a:pPr marL="457200" indent="-457200">
              <a:buAutoNum type="arabicPeriod"/>
            </a:pPr>
            <a:r>
              <a:rPr lang="en-US" sz="2400" b="1" u="sng" dirty="0">
                <a:latin typeface="Arial Black" panose="020B0604020202020204" pitchFamily="34" charset="0"/>
                <a:cs typeface="Arial Black" panose="020B0604020202020204" pitchFamily="34" charset="0"/>
              </a:rPr>
              <a:t>Development Oriented: </a:t>
            </a:r>
            <a:r>
              <a:rPr lang="en-US" b="1" dirty="0"/>
              <a:t>HRM is development oriented approach. It aims at development of human resources. It assesses the training needs of the employees and develops their knowledge and skills in the interest of the </a:t>
            </a:r>
            <a:r>
              <a:rPr lang="en-US" b="1" dirty="0" err="1"/>
              <a:t>organisation</a:t>
            </a:r>
            <a:r>
              <a:rPr lang="en-US" b="1" dirty="0"/>
              <a:t>.</a:t>
            </a:r>
          </a:p>
        </p:txBody>
      </p:sp>
    </p:spTree>
    <p:extLst>
      <p:ext uri="{BB962C8B-B14F-4D97-AF65-F5344CB8AC3E}">
        <p14:creationId xmlns:p14="http://schemas.microsoft.com/office/powerpoint/2010/main" val="827042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178CF-0329-A94A-A41D-E62AC6A291A3}"/>
              </a:ext>
            </a:extLst>
          </p:cNvPr>
          <p:cNvSpPr>
            <a:spLocks noGrp="1"/>
          </p:cNvSpPr>
          <p:nvPr>
            <p:ph idx="1"/>
          </p:nvPr>
        </p:nvSpPr>
        <p:spPr>
          <a:xfrm>
            <a:off x="726282" y="446061"/>
            <a:ext cx="10459541" cy="4311439"/>
          </a:xfrm>
        </p:spPr>
        <p:txBody>
          <a:bodyPr>
            <a:noAutofit/>
          </a:bodyPr>
          <a:lstStyle/>
          <a:p>
            <a:pPr marL="0" indent="0">
              <a:buNone/>
            </a:pPr>
            <a:r>
              <a:rPr lang="en-US" sz="2400" b="1" dirty="0">
                <a:latin typeface="Arial Black" panose="020B0604020202020204" pitchFamily="34" charset="0"/>
                <a:cs typeface="Arial Black" panose="020B0604020202020204" pitchFamily="34" charset="0"/>
              </a:rPr>
              <a:t>5. </a:t>
            </a:r>
            <a:r>
              <a:rPr lang="en-US" sz="2400" b="1" u="sng" dirty="0">
                <a:latin typeface="Arial Black" panose="020B0604020202020204" pitchFamily="34" charset="0"/>
                <a:cs typeface="Arial Black" panose="020B0604020202020204" pitchFamily="34" charset="0"/>
              </a:rPr>
              <a:t>People Oriented:</a:t>
            </a:r>
            <a:r>
              <a:rPr lang="en-US" sz="2400" b="1" u="sng" dirty="0"/>
              <a:t> </a:t>
            </a:r>
            <a:r>
              <a:rPr lang="en-US" sz="2400" b="1" dirty="0"/>
              <a:t>HRM is all about people i.e. in the </a:t>
            </a:r>
            <a:r>
              <a:rPr lang="en-US" sz="2400" b="1" dirty="0" err="1"/>
              <a:t>organisation</a:t>
            </a:r>
            <a:r>
              <a:rPr lang="en-US" sz="2400" b="1" dirty="0"/>
              <a:t>. It covers all kinds of people at various levels in the </a:t>
            </a:r>
            <a:r>
              <a:rPr lang="en-US" sz="2400" b="1" dirty="0" err="1"/>
              <a:t>organisation</a:t>
            </a:r>
            <a:r>
              <a:rPr lang="en-US" sz="2400" b="1" dirty="0"/>
              <a:t>. It is concerned with development, motivation and maintenance of people in the </a:t>
            </a:r>
            <a:r>
              <a:rPr lang="en-US" sz="2400" b="1" dirty="0" err="1"/>
              <a:t>organisation</a:t>
            </a:r>
            <a:r>
              <a:rPr lang="en-US" sz="2400" b="1" dirty="0"/>
              <a:t>.</a:t>
            </a:r>
          </a:p>
          <a:p>
            <a:pPr marL="0" indent="0">
              <a:buNone/>
            </a:pPr>
            <a:r>
              <a:rPr lang="en-US" sz="2400" b="1" dirty="0"/>
              <a:t>6. </a:t>
            </a:r>
            <a:r>
              <a:rPr lang="en-US" sz="2400" b="1" u="sng" dirty="0">
                <a:latin typeface="Arial Black" panose="020B0604020202020204" pitchFamily="34" charset="0"/>
                <a:cs typeface="Arial Black" panose="020B0604020202020204" pitchFamily="34" charset="0"/>
              </a:rPr>
              <a:t>Continuous Process: </a:t>
            </a:r>
            <a:r>
              <a:rPr lang="en-US" sz="2400" b="1" dirty="0"/>
              <a:t>HRM is a continuous process. It has to regularly assess the human resource requirement of the </a:t>
            </a:r>
            <a:r>
              <a:rPr lang="en-US" sz="2400" b="1" dirty="0" err="1"/>
              <a:t>organisation</a:t>
            </a:r>
            <a:r>
              <a:rPr lang="en-US" sz="2400" b="1" dirty="0"/>
              <a:t>, and plan to meet the human resource need of the organization according to its ever changing needs and human resource requirement of various departments in the </a:t>
            </a:r>
            <a:r>
              <a:rPr lang="en-US" sz="2400" b="1" dirty="0" err="1"/>
              <a:t>organisation</a:t>
            </a:r>
            <a:r>
              <a:rPr lang="en-US" sz="2400" b="1" dirty="0"/>
              <a:t>.. </a:t>
            </a:r>
            <a:endParaRPr lang="en-US" sz="2400" b="1" u="sng" dirty="0"/>
          </a:p>
          <a:p>
            <a:endParaRPr lang="en-US" sz="2800" dirty="0"/>
          </a:p>
        </p:txBody>
      </p:sp>
    </p:spTree>
    <p:extLst>
      <p:ext uri="{BB962C8B-B14F-4D97-AF65-F5344CB8AC3E}">
        <p14:creationId xmlns:p14="http://schemas.microsoft.com/office/powerpoint/2010/main" val="53939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3E9CEDD-D641-7649-B436-066B6314B5AE}"/>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9607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87FAFF-4213-7D4F-927B-87A116409A8C}"/>
              </a:ext>
            </a:extLst>
          </p:cNvPr>
          <p:cNvSpPr>
            <a:spLocks noGrp="1"/>
          </p:cNvSpPr>
          <p:nvPr>
            <p:ph idx="1"/>
          </p:nvPr>
        </p:nvSpPr>
        <p:spPr>
          <a:xfrm>
            <a:off x="232172" y="238124"/>
            <a:ext cx="11727656" cy="6619875"/>
          </a:xfrm>
        </p:spPr>
        <p:txBody>
          <a:bodyPr>
            <a:noAutofit/>
          </a:bodyPr>
          <a:lstStyle/>
          <a:p>
            <a:pPr marL="457200" indent="-457200">
              <a:buFont typeface="+mj-lt"/>
              <a:buAutoNum type="arabicPeriod"/>
            </a:pPr>
            <a:r>
              <a:rPr lang="en-US" sz="3200" b="1" u="sng" dirty="0">
                <a:latin typeface="Arial Black" panose="020B0604020202020204" pitchFamily="34" charset="0"/>
                <a:cs typeface="Arial Black" panose="020B0604020202020204" pitchFamily="34" charset="0"/>
              </a:rPr>
              <a:t>Social Objective: </a:t>
            </a:r>
            <a:r>
              <a:rPr lang="en-US" sz="2800" b="1" dirty="0"/>
              <a:t>Every </a:t>
            </a:r>
            <a:r>
              <a:rPr lang="en-US" sz="2800" b="1" dirty="0" err="1"/>
              <a:t>organisation</a:t>
            </a:r>
            <a:r>
              <a:rPr lang="en-US" sz="2800" b="1" dirty="0"/>
              <a:t> i.e. business, government, education, health etc. is a part of society. It is expected that they will responsibly use the human resources in an ethical way not only for the benefit of </a:t>
            </a:r>
            <a:r>
              <a:rPr lang="en-US" sz="2800" b="1" dirty="0" err="1"/>
              <a:t>organisation</a:t>
            </a:r>
            <a:r>
              <a:rPr lang="en-US" sz="2800" b="1" dirty="0"/>
              <a:t> but also for the welfare of the society. </a:t>
            </a:r>
          </a:p>
          <a:p>
            <a:pPr marL="457200" indent="-457200">
              <a:buFont typeface="+mj-lt"/>
              <a:buAutoNum type="arabicPeriod"/>
            </a:pPr>
            <a:r>
              <a:rPr lang="en-US" sz="3200" b="1" u="sng" dirty="0" err="1">
                <a:latin typeface="Arial Black" panose="020B0604020202020204" pitchFamily="34" charset="0"/>
                <a:cs typeface="Arial Black" panose="020B0604020202020204" pitchFamily="34" charset="0"/>
              </a:rPr>
              <a:t>Organisational</a:t>
            </a:r>
            <a:r>
              <a:rPr lang="en-US" sz="3200" b="1" u="sng" dirty="0">
                <a:latin typeface="Arial Black" panose="020B0604020202020204" pitchFamily="34" charset="0"/>
                <a:cs typeface="Arial Black" panose="020B0604020202020204" pitchFamily="34" charset="0"/>
              </a:rPr>
              <a:t> Objective: </a:t>
            </a:r>
            <a:r>
              <a:rPr lang="en-US" sz="2800" b="1" dirty="0"/>
              <a:t>HRM does not work in isolation. No </a:t>
            </a:r>
            <a:r>
              <a:rPr lang="en-US" sz="2800" b="1" dirty="0" err="1"/>
              <a:t>organisation</a:t>
            </a:r>
            <a:r>
              <a:rPr lang="en-US" sz="2800" b="1" dirty="0"/>
              <a:t> can achieve its objective without human resources. It is the skill and efficiency of the human resources which utilizes all other resources i.e. money, material, technology, machines. This departments is supposed to work in coordination with all other departments of the </a:t>
            </a:r>
            <a:r>
              <a:rPr lang="en-US" sz="2800" b="1" dirty="0" err="1"/>
              <a:t>organisation</a:t>
            </a:r>
            <a:r>
              <a:rPr lang="en-US" sz="2800" b="1" dirty="0"/>
              <a:t>.</a:t>
            </a:r>
          </a:p>
        </p:txBody>
      </p:sp>
    </p:spTree>
    <p:extLst>
      <p:ext uri="{BB962C8B-B14F-4D97-AF65-F5344CB8AC3E}">
        <p14:creationId xmlns:p14="http://schemas.microsoft.com/office/powerpoint/2010/main" val="122876712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13</TotalTime>
  <Words>1242</Words>
  <Application>Microsoft Office PowerPoint</Application>
  <PresentationFormat>Widescreen</PresentationFormat>
  <Paragraphs>91</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Aharoni</vt:lpstr>
      <vt:lpstr>Aldhabi</vt:lpstr>
      <vt:lpstr>Algerian</vt:lpstr>
      <vt:lpstr>Arial</vt:lpstr>
      <vt:lpstr>Arial Black</vt:lpstr>
      <vt:lpstr>Baskerville Old Face</vt:lpstr>
      <vt:lpstr>Berlin Sans FB Demi</vt:lpstr>
      <vt:lpstr>Gill Sans MT</vt:lpstr>
      <vt:lpstr>medium-content-serif-font</vt:lpstr>
      <vt:lpstr>Gallery</vt:lpstr>
      <vt:lpstr>Presentation on human resource management</vt:lpstr>
      <vt:lpstr>PowerPoint Presentation</vt:lpstr>
      <vt:lpstr> human resource management</vt:lpstr>
      <vt:lpstr>DefinitionS of HRM </vt:lpstr>
      <vt:lpstr>Nature of  Human resource management</vt:lpstr>
      <vt:lpstr>PowerPoint Presentation</vt:lpstr>
      <vt:lpstr>PowerPoint Presentation</vt:lpstr>
      <vt:lpstr>PowerPoint Presentation</vt:lpstr>
      <vt:lpstr>PowerPoint Presentation</vt:lpstr>
      <vt:lpstr>PowerPoint Presentation</vt:lpstr>
      <vt:lpstr>PowerPoint Presentation</vt:lpstr>
      <vt:lpstr>Organisational Significance</vt:lpstr>
      <vt:lpstr>Social Significance</vt:lpstr>
      <vt:lpstr>Professional Significance</vt:lpstr>
      <vt:lpstr>PowerPoint Presentation</vt:lpstr>
      <vt:lpstr>Managerial Functions</vt:lpstr>
      <vt:lpstr>PowerPoint Presentation</vt:lpstr>
      <vt:lpstr>Operative Functions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human resource management</dc:title>
  <dc:creator>tamannasharma9878@gmail.com</dc:creator>
  <cp:lastModifiedBy>Geetika Sethi</cp:lastModifiedBy>
  <cp:revision>9</cp:revision>
  <dcterms:created xsi:type="dcterms:W3CDTF">2020-03-31T13:23:27Z</dcterms:created>
  <dcterms:modified xsi:type="dcterms:W3CDTF">2020-04-01T06:23:37Z</dcterms:modified>
</cp:coreProperties>
</file>