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34" autoAdjust="0"/>
    <p:restoredTop sz="94624" autoAdjust="0"/>
  </p:normalViewPr>
  <p:slideViewPr>
    <p:cSldViewPr>
      <p:cViewPr>
        <p:scale>
          <a:sx n="50" d="100"/>
          <a:sy n="50" d="100"/>
        </p:scale>
        <p:origin x="-2304" y="-24"/>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92"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D01A6FC-B514-485F-8DEF-5FBBEF01A60E}" type="datetimeFigureOut">
              <a:rPr lang="en-US" smtClean="0"/>
              <a:pPr/>
              <a:t>4/1/2020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BA7A539-3C66-47E8-80B4-6AB89635ED0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69D62E-2EFD-452D-A8F4-1E403EA7E769}" type="datetimeFigureOut">
              <a:rPr lang="en-US" smtClean="0"/>
              <a:pPr/>
              <a:t>4/1/2020</a:t>
            </a:fld>
            <a:endParaRPr lang="en-US" dirty="0"/>
          </a:p>
        </p:txBody>
      </p:sp>
      <p:sp>
        <p:nvSpPr>
          <p:cNvPr id="4" name="Slide Image Placeholder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442324-BE97-402A-B12F-D1B1D061C1F1}"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41550" y="685800"/>
            <a:ext cx="23749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442324-BE97-402A-B12F-D1B1D061C1F1}"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41550" y="685800"/>
            <a:ext cx="23749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442324-BE97-402A-B12F-D1B1D061C1F1}"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41550" y="685800"/>
            <a:ext cx="23749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442324-BE97-402A-B12F-D1B1D061C1F1}" type="slidenum">
              <a:rPr lang="en-US" smtClean="0"/>
              <a:pPr/>
              <a:t>15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9"/>
            <a:ext cx="5829300" cy="2123369"/>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E9C6EB-64C2-4C35-8937-B2FBF1F877E4}" type="datetimeFigureOut">
              <a:rPr lang="en-US" smtClean="0"/>
              <a:pPr/>
              <a:t>4/1/2020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FE8DD3-D103-458B-9823-EC0983CB296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9C6EB-64C2-4C35-8937-B2FBF1F877E4}" type="datetimeFigureOut">
              <a:rPr lang="en-US" smtClean="0"/>
              <a:pPr/>
              <a:t>4/1/2020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FE8DD3-D103-458B-9823-EC0983CB296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3"/>
            <a:ext cx="1543050" cy="845220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96703"/>
            <a:ext cx="4514850" cy="8452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9C6EB-64C2-4C35-8937-B2FBF1F877E4}" type="datetimeFigureOut">
              <a:rPr lang="en-US" smtClean="0"/>
              <a:pPr/>
              <a:t>4/1/2020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FE8DD3-D103-458B-9823-EC0983CB296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9C6EB-64C2-4C35-8937-B2FBF1F877E4}" type="datetimeFigureOut">
              <a:rPr lang="en-US" smtClean="0"/>
              <a:pPr/>
              <a:t>4/1/2020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FE8DD3-D103-458B-9823-EC0983CB296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6"/>
            <a:ext cx="5829300" cy="196744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4198590"/>
            <a:ext cx="5829300" cy="216693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E9C6EB-64C2-4C35-8937-B2FBF1F877E4}" type="datetimeFigureOut">
              <a:rPr lang="en-US" smtClean="0"/>
              <a:pPr/>
              <a:t>4/1/2020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FE8DD3-D103-458B-9823-EC0983CB296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311407"/>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311407"/>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E9C6EB-64C2-4C35-8937-B2FBF1F877E4}" type="datetimeFigureOut">
              <a:rPr lang="en-US" smtClean="0"/>
              <a:pPr/>
              <a:t>4/1/2020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FE8DD3-D103-458B-9823-EC0983CB296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5"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5"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4"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4"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E9C6EB-64C2-4C35-8937-B2FBF1F877E4}" type="datetimeFigureOut">
              <a:rPr lang="en-US" smtClean="0"/>
              <a:pPr/>
              <a:t>4/1/2020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4FE8DD3-D103-458B-9823-EC0983CB296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E9C6EB-64C2-4C35-8937-B2FBF1F877E4}" type="datetimeFigureOut">
              <a:rPr lang="en-US" smtClean="0"/>
              <a:pPr/>
              <a:t>4/1/2020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4FE8DD3-D103-458B-9823-EC0983CB296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E9C6EB-64C2-4C35-8937-B2FBF1F877E4}" type="datetimeFigureOut">
              <a:rPr lang="en-US" smtClean="0"/>
              <a:pPr/>
              <a:t>4/1/2020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4FE8DD3-D103-458B-9823-EC0983CB296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5" y="394407"/>
            <a:ext cx="2256235" cy="167851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92" y="394414"/>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5" y="2072930"/>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9C6EB-64C2-4C35-8937-B2FBF1F877E4}" type="datetimeFigureOut">
              <a:rPr lang="en-US" smtClean="0"/>
              <a:pPr/>
              <a:t>4/1/2020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FE8DD3-D103-458B-9823-EC0983CB296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5"/>
            <a:ext cx="4114800" cy="81862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752827"/>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9C6EB-64C2-4C35-8937-B2FBF1F877E4}" type="datetimeFigureOut">
              <a:rPr lang="en-US" smtClean="0"/>
              <a:pPr/>
              <a:t>4/1/2020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FE8DD3-D103-458B-9823-EC0983CB296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311407"/>
            <a:ext cx="6172200" cy="65375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9181399"/>
            <a:ext cx="1600200" cy="527401"/>
          </a:xfrm>
          <a:prstGeom prst="rect">
            <a:avLst/>
          </a:prstGeom>
        </p:spPr>
        <p:txBody>
          <a:bodyPr vert="horz" lIns="91440" tIns="45720" rIns="91440" bIns="45720" rtlCol="0" anchor="ctr"/>
          <a:lstStyle>
            <a:lvl1pPr algn="l">
              <a:defRPr sz="1200">
                <a:solidFill>
                  <a:schemeClr val="tx1">
                    <a:tint val="75000"/>
                  </a:schemeClr>
                </a:solidFill>
              </a:defRPr>
            </a:lvl1pPr>
          </a:lstStyle>
          <a:p>
            <a:fld id="{72E9C6EB-64C2-4C35-8937-B2FBF1F877E4}" type="datetimeFigureOut">
              <a:rPr lang="en-US" smtClean="0"/>
              <a:pPr/>
              <a:t>4/1/2020</a:t>
            </a:fld>
            <a:endParaRPr lang="en-US" dirty="0"/>
          </a:p>
        </p:txBody>
      </p:sp>
      <p:sp>
        <p:nvSpPr>
          <p:cNvPr id="5" name="Footer Placeholder 4"/>
          <p:cNvSpPr>
            <a:spLocks noGrp="1"/>
          </p:cNvSpPr>
          <p:nvPr>
            <p:ph type="ftr" sz="quarter" idx="3"/>
          </p:nvPr>
        </p:nvSpPr>
        <p:spPr>
          <a:xfrm>
            <a:off x="2343150" y="9181399"/>
            <a:ext cx="2171700" cy="52740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9181399"/>
            <a:ext cx="1600200" cy="527401"/>
          </a:xfrm>
          <a:prstGeom prst="rect">
            <a:avLst/>
          </a:prstGeom>
        </p:spPr>
        <p:txBody>
          <a:bodyPr vert="horz" lIns="91440" tIns="45720" rIns="91440" bIns="45720" rtlCol="0" anchor="ctr"/>
          <a:lstStyle>
            <a:lvl1pPr algn="r">
              <a:defRPr sz="1200">
                <a:solidFill>
                  <a:schemeClr val="tx1">
                    <a:tint val="75000"/>
                  </a:schemeClr>
                </a:solidFill>
              </a:defRPr>
            </a:lvl1pPr>
          </a:lstStyle>
          <a:p>
            <a:fld id="{C4FE8DD3-D103-458B-9823-EC0983CB296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04799"/>
            <a:ext cx="6457950" cy="9245600"/>
          </a:xfrm>
          <a:ln>
            <a:solidFill>
              <a:schemeClr val="tx1">
                <a:lumMod val="95000"/>
                <a:lumOff val="5000"/>
              </a:schemeClr>
            </a:solidFill>
          </a:ln>
        </p:spPr>
        <p:txBody>
          <a:bodyPr>
            <a:normAutofit/>
          </a:bodyPr>
          <a:lstStyle/>
          <a:p>
            <a:r>
              <a:rPr lang="en-US" sz="4900" b="1" dirty="0" smtClean="0"/>
              <a:t> </a:t>
            </a:r>
            <a:br>
              <a:rPr lang="en-US" sz="4900" b="1" dirty="0" smtClean="0"/>
            </a:br>
            <a:r>
              <a:rPr lang="en-US" sz="4900" b="1" dirty="0" smtClean="0"/>
              <a:t>Bcom-1</a:t>
            </a:r>
            <a:br>
              <a:rPr lang="en-US" sz="4900" b="1" dirty="0" smtClean="0"/>
            </a:br>
            <a:r>
              <a:rPr lang="en-US" sz="4900" b="1" dirty="0" smtClean="0"/>
              <a:t>Advanced Financial Accounting </a:t>
            </a:r>
            <a:br>
              <a:rPr lang="en-US" sz="4900" b="1" dirty="0" smtClean="0"/>
            </a:br>
            <a:r>
              <a:rPr lang="en-US" sz="4900" b="1" dirty="0" smtClean="0"/>
              <a:t>Semester 2</a:t>
            </a:r>
            <a:r>
              <a:rPr lang="en-US" dirty="0" smtClean="0"/>
              <a:t/>
            </a:r>
            <a:br>
              <a:rPr lang="en-US" dirty="0" smtClean="0"/>
            </a:br>
            <a:endParaRPr lang="en-US" dirty="0"/>
          </a:p>
        </p:txBody>
      </p:sp>
      <p:sp>
        <p:nvSpPr>
          <p:cNvPr id="3" name="Subtitle 2"/>
          <p:cNvSpPr>
            <a:spLocks noGrp="1"/>
          </p:cNvSpPr>
          <p:nvPr>
            <p:ph type="subTitle" idx="1"/>
          </p:nvPr>
        </p:nvSpPr>
        <p:spPr>
          <a:xfrm>
            <a:off x="1200150" y="6273800"/>
            <a:ext cx="4800600" cy="2531533"/>
          </a:xfrm>
        </p:spPr>
        <p:txBody>
          <a:bodyPr/>
          <a:lstStyle/>
          <a:p>
            <a:endParaRPr lang="en-US" dirty="0" smtClean="0"/>
          </a:p>
          <a:p>
            <a:endParaRPr lang="en-US" dirty="0"/>
          </a:p>
          <a:p>
            <a:endParaRPr lang="en-US" dirty="0" smtClean="0"/>
          </a:p>
          <a:p>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220133"/>
            <a:ext cx="6172200" cy="9355667"/>
          </a:xfrm>
          <a:ln>
            <a:solidFill>
              <a:schemeClr val="tx1"/>
            </a:solidFill>
          </a:ln>
        </p:spPr>
        <p:txBody>
          <a:bodyPr>
            <a:normAutofit/>
          </a:bodyPr>
          <a:lstStyle/>
          <a:p>
            <a:pPr>
              <a:buNone/>
            </a:pPr>
            <a:r>
              <a:rPr lang="en-US" dirty="0" smtClean="0"/>
              <a:t>(2) Amount realised from the sale of the assets of the firm (including any sum undistributed by the partner)</a:t>
            </a:r>
          </a:p>
          <a:p>
            <a:pPr>
              <a:buNone/>
            </a:pPr>
            <a:endParaRPr lang="en-US" dirty="0" smtClean="0"/>
          </a:p>
          <a:p>
            <a:pPr marL="571500" indent="-571500">
              <a:buFont typeface="+mj-lt"/>
              <a:buAutoNum type="romanUcPeriod"/>
            </a:pPr>
            <a:r>
              <a:rPr lang="en-US" dirty="0" smtClean="0"/>
              <a:t>First of all, outside debts of the firm will be paid.</a:t>
            </a:r>
          </a:p>
          <a:p>
            <a:pPr marL="571500" indent="-571500">
              <a:buFont typeface="+mj-lt"/>
              <a:buAutoNum type="romanUcPeriod"/>
            </a:pPr>
            <a:r>
              <a:rPr lang="en-US" dirty="0" smtClean="0"/>
              <a:t>Out of the remaining amount, the loans advanced by partner will be paid off.</a:t>
            </a:r>
          </a:p>
          <a:p>
            <a:pPr marL="571500" indent="-571500">
              <a:buFont typeface="+mj-lt"/>
              <a:buAutoNum type="romanUcPeriod"/>
            </a:pPr>
            <a:r>
              <a:rPr lang="en-US" dirty="0" smtClean="0"/>
              <a:t>Thereafter the balance of partner Capital Amounts will be returned.</a:t>
            </a:r>
          </a:p>
          <a:p>
            <a:pPr marL="571500" indent="-571500">
              <a:buFont typeface="+mj-lt"/>
              <a:buAutoNum type="romanUcPeriod"/>
            </a:pPr>
            <a:r>
              <a:rPr lang="en-US" dirty="0" smtClean="0"/>
              <a:t>If some amount remains, it will be divided among the partners in their profit sharing ratio.</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txBody>
          <a:bodyPr>
            <a:noAutofit/>
          </a:bodyPr>
          <a:lstStyle/>
          <a:p>
            <a:pPr marL="742950" indent="-742950">
              <a:buFont typeface="Wingdings" pitchFamily="2" charset="2"/>
              <a:buChar char="v"/>
            </a:pPr>
            <a:r>
              <a:rPr lang="en-US" sz="3600" b="1" i="1" u="sng" dirty="0" smtClean="0"/>
              <a:t>Payment of Firm Debts and Separate Debts </a:t>
            </a:r>
            <a:endParaRPr lang="en-US" sz="3600" b="1" i="1" u="sng" dirty="0"/>
          </a:p>
        </p:txBody>
      </p:sp>
      <p:sp>
        <p:nvSpPr>
          <p:cNvPr id="3" name="Content Placeholder 2"/>
          <p:cNvSpPr>
            <a:spLocks noGrp="1"/>
          </p:cNvSpPr>
          <p:nvPr>
            <p:ph idx="1"/>
          </p:nvPr>
        </p:nvSpPr>
        <p:spPr>
          <a:ln>
            <a:solidFill>
              <a:schemeClr val="tx1"/>
            </a:solidFill>
          </a:ln>
        </p:spPr>
        <p:txBody>
          <a:bodyPr>
            <a:normAutofit/>
          </a:bodyPr>
          <a:lstStyle/>
          <a:p>
            <a:pPr>
              <a:buNone/>
            </a:pPr>
            <a:r>
              <a:rPr lang="en-US" dirty="0" smtClean="0"/>
              <a:t>Just as the amount realised from the sale of the assets of the firm is first used to pay off firm debts and if there is any surplus available, it is distributed among the partner, similarly, the amount realised from the sale of private estate of partners will be used first to pay the private debts of the partner, and if there is any surplus available, it will be used in paying off the firm’s liabilities.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20133"/>
            <a:ext cx="6172200" cy="990600"/>
          </a:xfrm>
          <a:ln>
            <a:solidFill>
              <a:schemeClr val="tx1"/>
            </a:solidFill>
          </a:ln>
        </p:spPr>
        <p:txBody>
          <a:bodyPr>
            <a:noAutofit/>
          </a:bodyPr>
          <a:lstStyle/>
          <a:p>
            <a:r>
              <a:rPr lang="en-US" sz="3200" b="1" i="1" u="sng" dirty="0" smtClean="0"/>
              <a:t>Accounting Procedure on Dissolution of Firm</a:t>
            </a:r>
            <a:endParaRPr lang="en-US" sz="3200" b="1" i="1" u="sng" dirty="0"/>
          </a:p>
        </p:txBody>
      </p:sp>
      <p:sp>
        <p:nvSpPr>
          <p:cNvPr id="3" name="Content Placeholder 2"/>
          <p:cNvSpPr>
            <a:spLocks noGrp="1"/>
          </p:cNvSpPr>
          <p:nvPr>
            <p:ph idx="1"/>
          </p:nvPr>
        </p:nvSpPr>
        <p:spPr>
          <a:xfrm>
            <a:off x="342900" y="1320800"/>
            <a:ext cx="6172200" cy="8365067"/>
          </a:xfrm>
          <a:ln>
            <a:solidFill>
              <a:schemeClr val="tx1"/>
            </a:solidFill>
          </a:ln>
        </p:spPr>
        <p:txBody>
          <a:bodyPr>
            <a:normAutofit fontScale="92500" lnSpcReduction="20000"/>
          </a:bodyPr>
          <a:lstStyle/>
          <a:p>
            <a:pPr>
              <a:buNone/>
            </a:pPr>
            <a:r>
              <a:rPr lang="en-US" dirty="0" smtClean="0"/>
              <a:t>In order to close the books of the firm on dissolution the following accounts are opened in the order give below :-</a:t>
            </a:r>
          </a:p>
          <a:p>
            <a:pPr>
              <a:buNone/>
            </a:pPr>
            <a:endParaRPr lang="en-US" dirty="0" smtClean="0"/>
          </a:p>
          <a:p>
            <a:pPr marL="514350" indent="-514350">
              <a:buFont typeface="+mj-lt"/>
              <a:buAutoNum type="arabicPeriod"/>
            </a:pPr>
            <a:r>
              <a:rPr lang="en-US" dirty="0" smtClean="0"/>
              <a:t>Realisation Account </a:t>
            </a:r>
          </a:p>
          <a:p>
            <a:pPr marL="514350" indent="-514350">
              <a:buFont typeface="+mj-lt"/>
              <a:buAutoNum type="arabicPeriod"/>
            </a:pPr>
            <a:r>
              <a:rPr lang="en-US" dirty="0" smtClean="0"/>
              <a:t>Partner’s loan Accounts </a:t>
            </a:r>
          </a:p>
          <a:p>
            <a:pPr marL="514350" indent="-514350">
              <a:buFont typeface="+mj-lt"/>
              <a:buAutoNum type="arabicPeriod"/>
            </a:pPr>
            <a:r>
              <a:rPr lang="en-US" dirty="0" smtClean="0"/>
              <a:t>Partner’s Capital Accounts</a:t>
            </a:r>
          </a:p>
          <a:p>
            <a:pPr marL="514350" indent="-514350">
              <a:buFont typeface="+mj-lt"/>
              <a:buAutoNum type="arabicPeriod"/>
            </a:pPr>
            <a:r>
              <a:rPr lang="en-US" dirty="0" smtClean="0"/>
              <a:t>Cash or Bank Account </a:t>
            </a:r>
          </a:p>
          <a:p>
            <a:pPr marL="514350" indent="-514350">
              <a:buNone/>
            </a:pPr>
            <a:endParaRPr lang="en-US" dirty="0" smtClean="0"/>
          </a:p>
          <a:p>
            <a:pPr marL="514350" indent="-514350">
              <a:buNone/>
            </a:pPr>
            <a:r>
              <a:rPr lang="en-US" dirty="0" smtClean="0"/>
              <a:t>1). Realisation Account :- A ‘Realisation Account’ is opened for disposing of all the assets of the firm and making payment to all the creditors. Realisation account is a nominal account and the object of such an account is to find out the profit or loss on realisation of assets and payment of liabilities.</a:t>
            </a:r>
          </a:p>
          <a:p>
            <a:pPr marL="514350" indent="-514350">
              <a:buNone/>
            </a:pPr>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30200"/>
            <a:ext cx="6457950" cy="9355667"/>
          </a:xfrm>
          <a:ln>
            <a:solidFill>
              <a:schemeClr val="tx1"/>
            </a:solidFill>
          </a:ln>
        </p:spPr>
        <p:txBody>
          <a:bodyPr/>
          <a:lstStyle/>
          <a:p>
            <a:pPr>
              <a:buNone/>
            </a:pPr>
            <a:r>
              <a:rPr lang="en-US" dirty="0" smtClean="0"/>
              <a:t>Entries in realisation account are made in the following manner :- </a:t>
            </a:r>
          </a:p>
          <a:p>
            <a:pPr>
              <a:buNone/>
            </a:pPr>
            <a:r>
              <a:rPr lang="en-US" dirty="0" smtClean="0"/>
              <a:t>1).</a:t>
            </a:r>
            <a:r>
              <a:rPr lang="en-US" b="1" dirty="0" smtClean="0"/>
              <a:t> For Closing Assets Accounts :- </a:t>
            </a:r>
            <a:r>
              <a:rPr lang="en-US" dirty="0" smtClean="0"/>
              <a:t>All assets of the firm (except Cash and Bank Balance) are transferred to this account at book values entry is :</a:t>
            </a:r>
          </a:p>
          <a:p>
            <a:pPr>
              <a:buNone/>
            </a:pPr>
            <a:r>
              <a:rPr lang="en-US" dirty="0" smtClean="0"/>
              <a:t>Realisation A/c</a:t>
            </a:r>
          </a:p>
          <a:p>
            <a:pPr>
              <a:buNone/>
            </a:pPr>
            <a:r>
              <a:rPr lang="en-US" dirty="0" smtClean="0"/>
              <a:t>To Sundry Assets A/c</a:t>
            </a:r>
          </a:p>
          <a:p>
            <a:pPr>
              <a:buNone/>
            </a:pPr>
            <a:r>
              <a:rPr lang="en-US" dirty="0" smtClean="0"/>
              <a:t>(Assets transferred to realisation A/c at book values)</a:t>
            </a:r>
          </a:p>
          <a:p>
            <a:pPr>
              <a:buNone/>
            </a:pPr>
            <a:r>
              <a:rPr lang="en-US" dirty="0" smtClean="0"/>
              <a:t>While transferring the assets to this account, the following points should be kept in mind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30206"/>
            <a:ext cx="6400800" cy="9270998"/>
          </a:xfrm>
          <a:ln>
            <a:solidFill>
              <a:schemeClr val="tx1"/>
            </a:solidFill>
          </a:ln>
        </p:spPr>
        <p:txBody>
          <a:bodyPr>
            <a:normAutofit/>
          </a:bodyPr>
          <a:lstStyle/>
          <a:p>
            <a:pPr>
              <a:buNone/>
            </a:pPr>
            <a:r>
              <a:rPr lang="en-US" dirty="0" smtClean="0"/>
              <a:t>Only those assets which can be converted into cash are transferred to this account. Fictitious assets such as accumulated losses like Dr. balance of P &amp; L A/c and deferred revenue expenditure like Dr. balance of advertisement expenses A/c etc., are not included in the definition of assets and should not be transferred to realisation A/c. </a:t>
            </a:r>
          </a:p>
          <a:p>
            <a:pPr>
              <a:buNone/>
            </a:pPr>
            <a:r>
              <a:rPr lang="en-US" dirty="0" smtClean="0"/>
              <a:t>Such accounts should be transferred to the partner’s Capital Account: </a:t>
            </a:r>
          </a:p>
          <a:p>
            <a:pPr>
              <a:buNone/>
            </a:pPr>
            <a:r>
              <a:rPr lang="en-US" dirty="0" smtClean="0"/>
              <a:t>Partner’ Capital </a:t>
            </a:r>
            <a:r>
              <a:rPr lang="en-US" dirty="0" smtClean="0"/>
              <a:t>A/cs                Dr</a:t>
            </a:r>
            <a:r>
              <a:rPr lang="en-US" dirty="0" smtClean="0"/>
              <a:t>.</a:t>
            </a:r>
          </a:p>
          <a:p>
            <a:pPr>
              <a:buNone/>
            </a:pPr>
            <a:r>
              <a:rPr lang="en-US" dirty="0" smtClean="0"/>
              <a:t>To Profit &amp; Loss A/c</a:t>
            </a:r>
          </a:p>
          <a:p>
            <a:pPr>
              <a:buNone/>
            </a:pPr>
            <a:r>
              <a:rPr lang="en-US" dirty="0" smtClean="0"/>
              <a:t>To Deferred Revenue Expenditure A/c </a:t>
            </a:r>
          </a:p>
          <a:p>
            <a:pPr>
              <a:buNone/>
            </a:pPr>
            <a:r>
              <a:rPr lang="en-US" dirty="0" smtClean="0"/>
              <a:t>(Balance of loss transferred to Capital A/cs)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598"/>
            <a:ext cx="6400800" cy="9457269"/>
          </a:xfrm>
          <a:ln>
            <a:solidFill>
              <a:schemeClr val="tx1"/>
            </a:solidFill>
          </a:ln>
        </p:spPr>
        <p:txBody>
          <a:bodyPr>
            <a:normAutofit/>
          </a:bodyPr>
          <a:lstStyle/>
          <a:p>
            <a:pPr algn="ctr">
              <a:buNone/>
            </a:pPr>
            <a:r>
              <a:rPr lang="en-US" b="1" i="1" u="sng" dirty="0" smtClean="0">
                <a:effectLst>
                  <a:outerShdw blurRad="38100" dist="38100" dir="2700000" algn="tl">
                    <a:srgbClr val="000000">
                      <a:alpha val="43137"/>
                    </a:srgbClr>
                  </a:outerShdw>
                </a:effectLst>
              </a:rPr>
              <a:t>Distinction Between Revaluation Account and Realisation Account</a:t>
            </a:r>
            <a:endParaRPr lang="en-US" b="1" i="1" u="sng" dirty="0">
              <a:effectLst>
                <a:outerShdw blurRad="38100" dist="38100" dir="2700000" algn="tl">
                  <a:srgbClr val="000000">
                    <a:alpha val="43137"/>
                  </a:srgbClr>
                </a:outerShdw>
              </a:effectLst>
            </a:endParaRPr>
          </a:p>
        </p:txBody>
      </p:sp>
      <p:cxnSp>
        <p:nvCxnSpPr>
          <p:cNvPr id="7" name="Straight Connector 6"/>
          <p:cNvCxnSpPr/>
          <p:nvPr/>
        </p:nvCxnSpPr>
        <p:spPr>
          <a:xfrm>
            <a:off x="228600" y="1871134"/>
            <a:ext cx="6400800" cy="22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2649195" y="5778775"/>
            <a:ext cx="7813586" cy="596"/>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28600" y="1871135"/>
            <a:ext cx="914400" cy="923330"/>
          </a:xfrm>
          <a:prstGeom prst="rect">
            <a:avLst/>
          </a:prstGeom>
          <a:noFill/>
        </p:spPr>
        <p:txBody>
          <a:bodyPr wrap="square" rtlCol="0">
            <a:spAutoFit/>
          </a:bodyPr>
          <a:lstStyle/>
          <a:p>
            <a:r>
              <a:rPr lang="en-US" b="1" dirty="0" smtClean="0"/>
              <a:t>Basis of Difference</a:t>
            </a:r>
            <a:endParaRPr lang="en-US" b="1" dirty="0"/>
          </a:p>
        </p:txBody>
      </p:sp>
      <p:cxnSp>
        <p:nvCxnSpPr>
          <p:cNvPr id="23" name="Straight Connector 22"/>
          <p:cNvCxnSpPr/>
          <p:nvPr/>
        </p:nvCxnSpPr>
        <p:spPr>
          <a:xfrm>
            <a:off x="228600" y="2861734"/>
            <a:ext cx="6400800" cy="2293"/>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20295" y="5777629"/>
            <a:ext cx="7813586" cy="596"/>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257300" y="1871133"/>
            <a:ext cx="2286000" cy="369332"/>
          </a:xfrm>
          <a:prstGeom prst="rect">
            <a:avLst/>
          </a:prstGeom>
          <a:noFill/>
        </p:spPr>
        <p:txBody>
          <a:bodyPr wrap="square" rtlCol="0">
            <a:spAutoFit/>
          </a:bodyPr>
          <a:lstStyle/>
          <a:p>
            <a:r>
              <a:rPr lang="en-US" b="1" dirty="0" smtClean="0"/>
              <a:t>Revaluation Account</a:t>
            </a:r>
            <a:endParaRPr lang="en-US" b="1" dirty="0"/>
          </a:p>
        </p:txBody>
      </p:sp>
      <p:sp>
        <p:nvSpPr>
          <p:cNvPr id="32" name="TextBox 31"/>
          <p:cNvSpPr txBox="1"/>
          <p:nvPr/>
        </p:nvSpPr>
        <p:spPr>
          <a:xfrm>
            <a:off x="3886200" y="1871133"/>
            <a:ext cx="2857500" cy="369332"/>
          </a:xfrm>
          <a:prstGeom prst="rect">
            <a:avLst/>
          </a:prstGeom>
          <a:noFill/>
        </p:spPr>
        <p:txBody>
          <a:bodyPr wrap="square" rtlCol="0">
            <a:spAutoFit/>
          </a:bodyPr>
          <a:lstStyle/>
          <a:p>
            <a:r>
              <a:rPr lang="en-US" b="1" dirty="0" smtClean="0"/>
              <a:t>Realisation Account</a:t>
            </a:r>
            <a:endParaRPr lang="en-US" b="1" dirty="0"/>
          </a:p>
        </p:txBody>
      </p:sp>
      <p:sp>
        <p:nvSpPr>
          <p:cNvPr id="33" name="TextBox 32"/>
          <p:cNvSpPr txBox="1"/>
          <p:nvPr/>
        </p:nvSpPr>
        <p:spPr>
          <a:xfrm>
            <a:off x="228600" y="2861733"/>
            <a:ext cx="1028700" cy="461665"/>
          </a:xfrm>
          <a:prstGeom prst="rect">
            <a:avLst/>
          </a:prstGeom>
          <a:noFill/>
        </p:spPr>
        <p:txBody>
          <a:bodyPr wrap="square" rtlCol="0">
            <a:spAutoFit/>
          </a:bodyPr>
          <a:lstStyle/>
          <a:p>
            <a:r>
              <a:rPr lang="en-US" sz="1200" b="1" dirty="0" smtClean="0"/>
              <a:t>1) When</a:t>
            </a:r>
          </a:p>
          <a:p>
            <a:r>
              <a:rPr lang="en-US" sz="1200" b="1" dirty="0" smtClean="0"/>
              <a:t>preparation</a:t>
            </a:r>
            <a:endParaRPr lang="en-US" sz="1200" b="1" dirty="0"/>
          </a:p>
        </p:txBody>
      </p:sp>
      <p:sp>
        <p:nvSpPr>
          <p:cNvPr id="34" name="TextBox 33"/>
          <p:cNvSpPr txBox="1"/>
          <p:nvPr/>
        </p:nvSpPr>
        <p:spPr>
          <a:xfrm>
            <a:off x="1257300" y="2861735"/>
            <a:ext cx="2628900" cy="830997"/>
          </a:xfrm>
          <a:prstGeom prst="rect">
            <a:avLst/>
          </a:prstGeom>
          <a:noFill/>
        </p:spPr>
        <p:txBody>
          <a:bodyPr wrap="square" rtlCol="0">
            <a:spAutoFit/>
          </a:bodyPr>
          <a:lstStyle/>
          <a:p>
            <a:r>
              <a:rPr lang="en-US" sz="1600" b="1" dirty="0" smtClean="0"/>
              <a:t>This account is prepared on the admission retirement or death of a partner.</a:t>
            </a:r>
            <a:endParaRPr lang="en-US" sz="1600" b="1" dirty="0"/>
          </a:p>
        </p:txBody>
      </p:sp>
      <p:sp>
        <p:nvSpPr>
          <p:cNvPr id="35" name="TextBox 34"/>
          <p:cNvSpPr txBox="1"/>
          <p:nvPr/>
        </p:nvSpPr>
        <p:spPr>
          <a:xfrm>
            <a:off x="3886200" y="2861735"/>
            <a:ext cx="2743200" cy="830997"/>
          </a:xfrm>
          <a:prstGeom prst="rect">
            <a:avLst/>
          </a:prstGeom>
          <a:noFill/>
        </p:spPr>
        <p:txBody>
          <a:bodyPr wrap="square" rtlCol="0">
            <a:spAutoFit/>
          </a:bodyPr>
          <a:lstStyle/>
          <a:p>
            <a:r>
              <a:rPr lang="en-US" sz="1600" b="1" dirty="0" smtClean="0"/>
              <a:t>This account is prepared on the dissolution of partnership firm.</a:t>
            </a:r>
            <a:endParaRPr lang="en-US" sz="1600" b="1" dirty="0"/>
          </a:p>
        </p:txBody>
      </p:sp>
      <p:cxnSp>
        <p:nvCxnSpPr>
          <p:cNvPr id="37" name="Straight Connector 36"/>
          <p:cNvCxnSpPr/>
          <p:nvPr/>
        </p:nvCxnSpPr>
        <p:spPr>
          <a:xfrm>
            <a:off x="228600" y="4072467"/>
            <a:ext cx="6400800" cy="2293"/>
          </a:xfrm>
          <a:prstGeom prst="line">
            <a:avLst/>
          </a:prstGeom>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228600" y="4072468"/>
            <a:ext cx="1028700" cy="461665"/>
          </a:xfrm>
          <a:prstGeom prst="rect">
            <a:avLst/>
          </a:prstGeom>
          <a:noFill/>
        </p:spPr>
        <p:txBody>
          <a:bodyPr wrap="square" rtlCol="0">
            <a:spAutoFit/>
          </a:bodyPr>
          <a:lstStyle/>
          <a:p>
            <a:r>
              <a:rPr lang="en-US" sz="1200" b="1" dirty="0" smtClean="0"/>
              <a:t>2)Object </a:t>
            </a:r>
            <a:r>
              <a:rPr lang="en-US" sz="1200" b="1" dirty="0" smtClean="0"/>
              <a:t>of preparation</a:t>
            </a:r>
            <a:endParaRPr lang="en-US" sz="1200" b="1" dirty="0"/>
          </a:p>
        </p:txBody>
      </p:sp>
      <p:sp>
        <p:nvSpPr>
          <p:cNvPr id="44" name="TextBox 43"/>
          <p:cNvSpPr txBox="1"/>
          <p:nvPr/>
        </p:nvSpPr>
        <p:spPr>
          <a:xfrm>
            <a:off x="1257300" y="4072468"/>
            <a:ext cx="2571750" cy="830997"/>
          </a:xfrm>
          <a:prstGeom prst="rect">
            <a:avLst/>
          </a:prstGeom>
          <a:noFill/>
        </p:spPr>
        <p:txBody>
          <a:bodyPr wrap="square" rtlCol="0">
            <a:spAutoFit/>
          </a:bodyPr>
          <a:lstStyle/>
          <a:p>
            <a:r>
              <a:rPr lang="en-US" sz="1600" b="1" dirty="0" smtClean="0"/>
              <a:t>This account is prepared to make necessary adjustment in the value of liabilities.</a:t>
            </a:r>
          </a:p>
        </p:txBody>
      </p:sp>
      <p:sp>
        <p:nvSpPr>
          <p:cNvPr id="45" name="TextBox 44"/>
          <p:cNvSpPr txBox="1"/>
          <p:nvPr/>
        </p:nvSpPr>
        <p:spPr>
          <a:xfrm>
            <a:off x="3886200" y="4072468"/>
            <a:ext cx="2628900" cy="1077218"/>
          </a:xfrm>
          <a:prstGeom prst="rect">
            <a:avLst/>
          </a:prstGeom>
          <a:noFill/>
        </p:spPr>
        <p:txBody>
          <a:bodyPr wrap="square" rtlCol="0">
            <a:spAutoFit/>
          </a:bodyPr>
          <a:lstStyle/>
          <a:p>
            <a:r>
              <a:rPr lang="en-US" sz="1600" b="1" dirty="0" smtClean="0"/>
              <a:t>This account is prepared to find out the profit or loss on the sale of assets and repayment of liabilities.</a:t>
            </a:r>
            <a:endParaRPr lang="en-US" sz="1600" b="1" dirty="0"/>
          </a:p>
        </p:txBody>
      </p:sp>
      <p:cxnSp>
        <p:nvCxnSpPr>
          <p:cNvPr id="47" name="Straight Connector 46"/>
          <p:cNvCxnSpPr/>
          <p:nvPr/>
        </p:nvCxnSpPr>
        <p:spPr>
          <a:xfrm>
            <a:off x="228600" y="5283201"/>
            <a:ext cx="6400800" cy="2293"/>
          </a:xfrm>
          <a:prstGeom prst="line">
            <a:avLst/>
          </a:prstGeom>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228600" y="5283200"/>
            <a:ext cx="1028700" cy="307777"/>
          </a:xfrm>
          <a:prstGeom prst="rect">
            <a:avLst/>
          </a:prstGeom>
          <a:noFill/>
        </p:spPr>
        <p:txBody>
          <a:bodyPr wrap="square" rtlCol="0">
            <a:spAutoFit/>
          </a:bodyPr>
          <a:lstStyle/>
          <a:p>
            <a:r>
              <a:rPr lang="en-US" sz="1400" b="1" dirty="0" smtClean="0"/>
              <a:t>3) Result</a:t>
            </a:r>
            <a:endParaRPr lang="en-US" sz="1400" b="1" dirty="0"/>
          </a:p>
        </p:txBody>
      </p:sp>
      <p:sp>
        <p:nvSpPr>
          <p:cNvPr id="52" name="TextBox 51"/>
          <p:cNvSpPr txBox="1"/>
          <p:nvPr/>
        </p:nvSpPr>
        <p:spPr>
          <a:xfrm>
            <a:off x="1257300" y="5283200"/>
            <a:ext cx="2628900" cy="1569660"/>
          </a:xfrm>
          <a:prstGeom prst="rect">
            <a:avLst/>
          </a:prstGeom>
          <a:noFill/>
        </p:spPr>
        <p:txBody>
          <a:bodyPr wrap="square" rtlCol="0">
            <a:spAutoFit/>
          </a:bodyPr>
          <a:lstStyle/>
          <a:p>
            <a:r>
              <a:rPr lang="en-US" sz="1600" b="1" dirty="0" smtClean="0"/>
              <a:t>Even after the preparation of revaluation account the firm continues to function, though with a changed relationship among the partners.</a:t>
            </a:r>
            <a:endParaRPr lang="en-US" sz="1600" b="1" dirty="0"/>
          </a:p>
        </p:txBody>
      </p:sp>
      <p:sp>
        <p:nvSpPr>
          <p:cNvPr id="54" name="TextBox 53"/>
          <p:cNvSpPr txBox="1"/>
          <p:nvPr/>
        </p:nvSpPr>
        <p:spPr>
          <a:xfrm>
            <a:off x="3886200" y="5283202"/>
            <a:ext cx="2743200" cy="830997"/>
          </a:xfrm>
          <a:prstGeom prst="rect">
            <a:avLst/>
          </a:prstGeom>
          <a:noFill/>
        </p:spPr>
        <p:txBody>
          <a:bodyPr wrap="square" rtlCol="0">
            <a:spAutoFit/>
          </a:bodyPr>
          <a:lstStyle/>
          <a:p>
            <a:r>
              <a:rPr lang="en-US" sz="1600" b="1" dirty="0" smtClean="0"/>
              <a:t>The firm comes to an end after preparation of this account.</a:t>
            </a:r>
            <a:endParaRPr lang="en-US" sz="1600" b="1" dirty="0"/>
          </a:p>
        </p:txBody>
      </p:sp>
      <p:cxnSp>
        <p:nvCxnSpPr>
          <p:cNvPr id="56" name="Straight Connector 55"/>
          <p:cNvCxnSpPr/>
          <p:nvPr/>
        </p:nvCxnSpPr>
        <p:spPr>
          <a:xfrm>
            <a:off x="228600" y="6824134"/>
            <a:ext cx="6400800" cy="2293"/>
          </a:xfrm>
          <a:prstGeom prst="line">
            <a:avLst/>
          </a:prstGeom>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228600" y="6824135"/>
            <a:ext cx="1028700" cy="830997"/>
          </a:xfrm>
          <a:prstGeom prst="rect">
            <a:avLst/>
          </a:prstGeom>
          <a:noFill/>
        </p:spPr>
        <p:txBody>
          <a:bodyPr wrap="square" rtlCol="0">
            <a:spAutoFit/>
          </a:bodyPr>
          <a:lstStyle/>
          <a:p>
            <a:r>
              <a:rPr lang="en-US" sz="1200" b="1" dirty="0" smtClean="0"/>
              <a:t>4) Value of assets </a:t>
            </a:r>
            <a:r>
              <a:rPr lang="en-US" sz="1200" b="1" dirty="0" smtClean="0"/>
              <a:t>and liabilities recorded</a:t>
            </a:r>
            <a:endParaRPr lang="en-US" sz="1200" b="1" dirty="0"/>
          </a:p>
        </p:txBody>
      </p:sp>
      <p:sp>
        <p:nvSpPr>
          <p:cNvPr id="60" name="TextBox 59"/>
          <p:cNvSpPr txBox="1"/>
          <p:nvPr/>
        </p:nvSpPr>
        <p:spPr>
          <a:xfrm>
            <a:off x="1257300" y="6824135"/>
            <a:ext cx="2628900" cy="1323439"/>
          </a:xfrm>
          <a:prstGeom prst="rect">
            <a:avLst/>
          </a:prstGeom>
          <a:noFill/>
        </p:spPr>
        <p:txBody>
          <a:bodyPr wrap="square" rtlCol="0">
            <a:spAutoFit/>
          </a:bodyPr>
          <a:lstStyle/>
          <a:p>
            <a:r>
              <a:rPr lang="en-US" sz="1600" b="1" dirty="0" smtClean="0"/>
              <a:t>Only the difference between the book values and revised values of assets and liabilities is recorded in this account.</a:t>
            </a:r>
            <a:endParaRPr lang="en-US" sz="1600" b="1" dirty="0"/>
          </a:p>
        </p:txBody>
      </p:sp>
      <p:sp>
        <p:nvSpPr>
          <p:cNvPr id="61" name="TextBox 60"/>
          <p:cNvSpPr txBox="1"/>
          <p:nvPr/>
        </p:nvSpPr>
        <p:spPr>
          <a:xfrm>
            <a:off x="3886200" y="6824134"/>
            <a:ext cx="2743200" cy="1323439"/>
          </a:xfrm>
          <a:prstGeom prst="rect">
            <a:avLst/>
          </a:prstGeom>
          <a:noFill/>
        </p:spPr>
        <p:txBody>
          <a:bodyPr wrap="square" rtlCol="0">
            <a:spAutoFit/>
          </a:bodyPr>
          <a:lstStyle/>
          <a:p>
            <a:r>
              <a:rPr lang="en-US" sz="1600" b="1" dirty="0" smtClean="0"/>
              <a:t>Book value of assets and liabilities, the realised value of assets and the actual payment of liabilities is recorded in this account.</a:t>
            </a:r>
            <a:endParaRPr lang="en-US" sz="1600" b="1" dirty="0"/>
          </a:p>
        </p:txBody>
      </p:sp>
      <p:cxnSp>
        <p:nvCxnSpPr>
          <p:cNvPr id="63" name="Straight Connector 62"/>
          <p:cNvCxnSpPr/>
          <p:nvPr/>
        </p:nvCxnSpPr>
        <p:spPr>
          <a:xfrm>
            <a:off x="228600" y="8585201"/>
            <a:ext cx="6400800" cy="2293"/>
          </a:xfrm>
          <a:prstGeom prst="line">
            <a:avLst/>
          </a:prstGeom>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228600" y="8585201"/>
            <a:ext cx="1028700" cy="523220"/>
          </a:xfrm>
          <a:prstGeom prst="rect">
            <a:avLst/>
          </a:prstGeom>
          <a:noFill/>
        </p:spPr>
        <p:txBody>
          <a:bodyPr wrap="square" rtlCol="0">
            <a:spAutoFit/>
          </a:bodyPr>
          <a:lstStyle/>
          <a:p>
            <a:r>
              <a:rPr lang="en-US" sz="1400" b="1" dirty="0" smtClean="0"/>
              <a:t>5) When prepared</a:t>
            </a:r>
            <a:endParaRPr lang="en-US" sz="1400" b="1" dirty="0"/>
          </a:p>
        </p:txBody>
      </p:sp>
      <p:sp>
        <p:nvSpPr>
          <p:cNvPr id="73" name="TextBox 72"/>
          <p:cNvSpPr txBox="1"/>
          <p:nvPr/>
        </p:nvSpPr>
        <p:spPr>
          <a:xfrm>
            <a:off x="1257300" y="8585201"/>
            <a:ext cx="2628900" cy="1077218"/>
          </a:xfrm>
          <a:prstGeom prst="rect">
            <a:avLst/>
          </a:prstGeom>
          <a:noFill/>
        </p:spPr>
        <p:txBody>
          <a:bodyPr wrap="square" rtlCol="0">
            <a:spAutoFit/>
          </a:bodyPr>
          <a:lstStyle/>
          <a:p>
            <a:r>
              <a:rPr lang="en-US" sz="1600" b="1" dirty="0" smtClean="0"/>
              <a:t>This account may be required to be prepared many times during the life-time of a firm.</a:t>
            </a:r>
            <a:endParaRPr lang="en-US" sz="1600" b="1" dirty="0"/>
          </a:p>
        </p:txBody>
      </p:sp>
      <p:sp>
        <p:nvSpPr>
          <p:cNvPr id="74" name="TextBox 73"/>
          <p:cNvSpPr txBox="1"/>
          <p:nvPr/>
        </p:nvSpPr>
        <p:spPr>
          <a:xfrm>
            <a:off x="3886200" y="8585202"/>
            <a:ext cx="2743200" cy="830997"/>
          </a:xfrm>
          <a:prstGeom prst="rect">
            <a:avLst/>
          </a:prstGeom>
          <a:noFill/>
        </p:spPr>
        <p:txBody>
          <a:bodyPr wrap="square" rtlCol="0">
            <a:spAutoFit/>
          </a:bodyPr>
          <a:lstStyle/>
          <a:p>
            <a:r>
              <a:rPr lang="en-US" sz="1600" b="1" dirty="0" smtClean="0"/>
              <a:t>This account is prepared only once during the life-time of a firm.</a:t>
            </a:r>
            <a:endParaRPr lang="en-US" sz="1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txBody>
          <a:bodyPr>
            <a:normAutofit/>
          </a:bodyPr>
          <a:lstStyle/>
          <a:p>
            <a:pPr>
              <a:buFont typeface="Wingdings" pitchFamily="2" charset="2"/>
              <a:buChar char="v"/>
            </a:pPr>
            <a:r>
              <a:rPr lang="en-US" b="1" i="1" u="sng" dirty="0" smtClean="0"/>
              <a:t>Retirement </a:t>
            </a:r>
            <a:r>
              <a:rPr lang="en-US" b="1" i="1" u="sng" dirty="0"/>
              <a:t>o</a:t>
            </a:r>
            <a:r>
              <a:rPr lang="en-US" b="1" i="1" u="sng" dirty="0" smtClean="0"/>
              <a:t>r Death of a Partner</a:t>
            </a:r>
            <a:endParaRPr lang="en-US" b="1" i="1" u="sng" dirty="0"/>
          </a:p>
        </p:txBody>
      </p:sp>
      <p:sp>
        <p:nvSpPr>
          <p:cNvPr id="3" name="Content Placeholder 2"/>
          <p:cNvSpPr>
            <a:spLocks noGrp="1"/>
          </p:cNvSpPr>
          <p:nvPr>
            <p:ph idx="1"/>
          </p:nvPr>
        </p:nvSpPr>
        <p:spPr>
          <a:xfrm>
            <a:off x="342900" y="2311400"/>
            <a:ext cx="6172200" cy="7044267"/>
          </a:xfrm>
          <a:ln>
            <a:solidFill>
              <a:schemeClr val="tx1"/>
            </a:solidFill>
          </a:ln>
        </p:spPr>
        <p:txBody>
          <a:bodyPr>
            <a:normAutofit fontScale="92500" lnSpcReduction="10000"/>
          </a:bodyPr>
          <a:lstStyle/>
          <a:p>
            <a:pPr lvl="1">
              <a:buNone/>
            </a:pPr>
            <a:r>
              <a:rPr lang="en-US" sz="3000" dirty="0" smtClean="0"/>
              <a:t>             </a:t>
            </a:r>
            <a:r>
              <a:rPr lang="en-US" sz="3000" dirty="0" smtClean="0"/>
              <a:t>  </a:t>
            </a:r>
            <a:r>
              <a:rPr lang="en-US" sz="3000" u="sng" dirty="0" smtClean="0"/>
              <a:t>Retirement of a Partner</a:t>
            </a:r>
          </a:p>
          <a:p>
            <a:pPr lvl="1">
              <a:buNone/>
            </a:pPr>
            <a:r>
              <a:rPr lang="en-US" sz="3000" dirty="0" smtClean="0"/>
              <a:t>A partner has the right to retire from the firm after giving due notice in advance.</a:t>
            </a:r>
          </a:p>
          <a:p>
            <a:pPr lvl="1">
              <a:buNone/>
            </a:pPr>
            <a:r>
              <a:rPr lang="en-US" sz="3000" dirty="0" smtClean="0"/>
              <a:t>Old partnership to an end after the retirement of a partner, but the firm continues and a new partnership comes into existence between the remaining partners.</a:t>
            </a:r>
          </a:p>
          <a:p>
            <a:pPr lvl="1">
              <a:buNone/>
            </a:pPr>
            <a:endParaRPr lang="en-US" sz="3000" dirty="0"/>
          </a:p>
          <a:p>
            <a:pPr lvl="1">
              <a:buNone/>
            </a:pPr>
            <a:r>
              <a:rPr lang="en-US" sz="3000" dirty="0" smtClean="0"/>
              <a:t>A retiring partner is entitled to get the following :</a:t>
            </a:r>
          </a:p>
          <a:p>
            <a:pPr marL="971550" lvl="1" indent="-514350">
              <a:buAutoNum type="arabicPeriod"/>
            </a:pPr>
            <a:r>
              <a:rPr lang="en-US" sz="3000" b="1" u="sng" dirty="0" smtClean="0"/>
              <a:t>Share in goodwill </a:t>
            </a:r>
            <a:r>
              <a:rPr lang="en-US" sz="3000" b="1" dirty="0" smtClean="0"/>
              <a:t>:- </a:t>
            </a:r>
            <a:r>
              <a:rPr lang="en-US" sz="3000" dirty="0" smtClean="0"/>
              <a:t> Goodwill of the firm is valued and the retiring partner’s share of goodwill is credited to his Capital Account.</a:t>
            </a:r>
          </a:p>
          <a:p>
            <a:pPr lvl="1">
              <a:buNone/>
            </a:pPr>
            <a:endParaRPr lang="en-US" dirty="0" smtClean="0"/>
          </a:p>
          <a:p>
            <a:pPr lvl="1">
              <a:buNone/>
            </a:pPr>
            <a:endParaRPr lang="en-US" dirty="0"/>
          </a:p>
          <a:p>
            <a:pPr lvl="1">
              <a:buNone/>
            </a:pPr>
            <a:endParaRPr lang="en-US" dirty="0" smtClean="0"/>
          </a:p>
          <a:p>
            <a:pPr lvl="1">
              <a:buNone/>
            </a:pPr>
            <a:endParaRPr lang="en-US" dirty="0"/>
          </a:p>
          <a:p>
            <a:pPr lvl="1">
              <a:buNone/>
            </a:pPr>
            <a:endParaRPr lang="en-US" dirty="0" smtClean="0"/>
          </a:p>
          <a:p>
            <a:pPr lvl="1">
              <a:buNone/>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blackWhite">
          <a:xfrm>
            <a:off x="285750" y="220133"/>
            <a:ext cx="6172200" cy="9355667"/>
          </a:xfrm>
          <a:ln>
            <a:solidFill>
              <a:schemeClr val="tx1"/>
            </a:solidFill>
          </a:ln>
        </p:spPr>
        <p:txBody>
          <a:bodyPr>
            <a:normAutofit lnSpcReduction="10000"/>
          </a:bodyPr>
          <a:lstStyle/>
          <a:p>
            <a:pPr>
              <a:buNone/>
            </a:pPr>
            <a:r>
              <a:rPr lang="en-US" dirty="0" smtClean="0"/>
              <a:t>2. </a:t>
            </a:r>
            <a:r>
              <a:rPr lang="en-US" b="1" u="sng" dirty="0" smtClean="0"/>
              <a:t>Share in Reserves </a:t>
            </a:r>
            <a:r>
              <a:rPr lang="en-US" b="1" dirty="0" smtClean="0"/>
              <a:t>:-</a:t>
            </a:r>
            <a:r>
              <a:rPr lang="en-US" dirty="0" smtClean="0"/>
              <a:t> Reserves are the undistributed profit of the previous years. Hence, the retiring partner’s share of reserves or undistributed profit is also credited to his Capital Account.</a:t>
            </a:r>
          </a:p>
          <a:p>
            <a:pPr>
              <a:buNone/>
            </a:pPr>
            <a:r>
              <a:rPr lang="en-US" dirty="0" smtClean="0"/>
              <a:t>3</a:t>
            </a:r>
            <a:r>
              <a:rPr lang="en-US" u="sng" dirty="0" smtClean="0"/>
              <a:t>.</a:t>
            </a:r>
            <a:r>
              <a:rPr lang="en-US" b="1" u="sng" dirty="0" smtClean="0"/>
              <a:t> Share in Revaluation of Assets and Liabilities</a:t>
            </a:r>
            <a:r>
              <a:rPr lang="en-US" b="1" dirty="0" smtClean="0"/>
              <a:t>:- </a:t>
            </a:r>
            <a:r>
              <a:rPr lang="en-US" dirty="0" smtClean="0"/>
              <a:t>Assets and Liabilities are revalued on the date of retirement and retiring partner’s share of profit is credited or the loss is debited to his Capital Account.</a:t>
            </a:r>
          </a:p>
          <a:p>
            <a:pPr>
              <a:buNone/>
            </a:pPr>
            <a:endParaRPr lang="en-US" dirty="0"/>
          </a:p>
          <a:p>
            <a:pPr>
              <a:buNone/>
            </a:pPr>
            <a:r>
              <a:rPr lang="en-US" dirty="0" smtClean="0"/>
              <a:t>Total amount due to the retiring partner, thus ascertained, is either paid off immediately or is transferred to his loan account, to be paid afterwards.</a:t>
            </a:r>
          </a:p>
          <a:p>
            <a:pPr>
              <a:buNone/>
            </a:pPr>
            <a:endParaRPr lang="en-US" b="1"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330200"/>
            <a:ext cx="6172200" cy="9245600"/>
          </a:xfrm>
          <a:ln>
            <a:solidFill>
              <a:schemeClr val="tx1"/>
            </a:solidFill>
          </a:ln>
        </p:spPr>
        <p:txBody>
          <a:bodyPr>
            <a:normAutofit lnSpcReduction="10000"/>
          </a:bodyPr>
          <a:lstStyle/>
          <a:p>
            <a:pPr>
              <a:buNone/>
            </a:pPr>
            <a:r>
              <a:rPr lang="en-US" b="1" u="sng" dirty="0" smtClean="0"/>
              <a:t>Accounting Problems</a:t>
            </a:r>
            <a:r>
              <a:rPr lang="en-US" b="1" dirty="0" smtClean="0"/>
              <a:t> :- </a:t>
            </a:r>
            <a:r>
              <a:rPr lang="en-US" dirty="0" smtClean="0"/>
              <a:t>Following accounting problems arise on the retirement of a partner:-</a:t>
            </a:r>
          </a:p>
          <a:p>
            <a:pPr>
              <a:buNone/>
            </a:pPr>
            <a:endParaRPr lang="en-US" dirty="0"/>
          </a:p>
          <a:p>
            <a:pPr marL="514350" indent="-514350">
              <a:buAutoNum type="arabicPeriod"/>
            </a:pPr>
            <a:r>
              <a:rPr lang="en-US" dirty="0" smtClean="0"/>
              <a:t>Calculations of new profit sharing ratio and gaining ratio of the continuing partners.</a:t>
            </a:r>
          </a:p>
          <a:p>
            <a:pPr marL="514350" indent="-514350">
              <a:buNone/>
            </a:pPr>
            <a:r>
              <a:rPr lang="en-US" dirty="0" smtClean="0"/>
              <a:t>2. Treatment of Goodwill.</a:t>
            </a:r>
          </a:p>
          <a:p>
            <a:pPr marL="514350" indent="-514350">
              <a:buNone/>
            </a:pPr>
            <a:r>
              <a:rPr lang="en-US" dirty="0" smtClean="0"/>
              <a:t>3. Accounting Treatment of Revaluation of Assets and Liabilities.</a:t>
            </a:r>
          </a:p>
          <a:p>
            <a:pPr marL="514350" indent="-514350">
              <a:buNone/>
            </a:pPr>
            <a:r>
              <a:rPr lang="en-US" dirty="0" smtClean="0"/>
              <a:t>4. Accounting Treatment of Reserves, accumulated profit and losses. </a:t>
            </a:r>
          </a:p>
          <a:p>
            <a:pPr marL="514350" indent="-514350">
              <a:buNone/>
            </a:pPr>
            <a:r>
              <a:rPr lang="en-US" dirty="0" smtClean="0"/>
              <a:t>5. Payment to retiring partner.</a:t>
            </a:r>
          </a:p>
          <a:p>
            <a:pPr marL="514350" indent="-514350">
              <a:buNone/>
            </a:pPr>
            <a:r>
              <a:rPr lang="en-US" dirty="0" smtClean="0"/>
              <a:t>6. Adjustment of Capitals in proportion to profit sharing ratios.</a:t>
            </a:r>
          </a:p>
          <a:p>
            <a:pPr marL="514350" indent="-514350">
              <a:buNone/>
            </a:pPr>
            <a:endParaRPr lang="en-US" dirty="0"/>
          </a:p>
          <a:p>
            <a:pPr marL="514350" indent="-514350">
              <a:buNone/>
            </a:pPr>
            <a:endParaRPr lang="en-US" dirty="0" smtClean="0"/>
          </a:p>
          <a:p>
            <a:pPr marL="514350" indent="-514350">
              <a:buNone/>
            </a:pPr>
            <a:endParaRPr lang="en-US" dirty="0"/>
          </a:p>
          <a:p>
            <a:pPr marL="514350" indent="-514350">
              <a:buNone/>
            </a:pPr>
            <a:endParaRPr lang="en-US" dirty="0" smtClean="0"/>
          </a:p>
          <a:p>
            <a:pPr marL="514350" indent="-514350">
              <a:buNone/>
            </a:pPr>
            <a:endParaRPr lang="en-US" dirty="0" smtClean="0"/>
          </a:p>
          <a:p>
            <a:pPr>
              <a:buNone/>
            </a:pPr>
            <a:endParaRPr lang="en-US" b="1" u="sng" dirty="0" smtClean="0"/>
          </a:p>
          <a:p>
            <a:pPr>
              <a:buNone/>
            </a:pPr>
            <a:endParaRPr lang="en-US" b="1" u="sn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330200"/>
            <a:ext cx="6172200" cy="8805333"/>
          </a:xfrm>
          <a:ln>
            <a:solidFill>
              <a:schemeClr val="tx1"/>
            </a:solidFill>
          </a:ln>
        </p:spPr>
        <p:txBody>
          <a:bodyPr>
            <a:normAutofit/>
          </a:bodyPr>
          <a:lstStyle/>
          <a:p>
            <a:pPr>
              <a:buFont typeface="Wingdings" pitchFamily="2" charset="2"/>
              <a:buChar char="v"/>
            </a:pPr>
            <a:r>
              <a:rPr lang="en-US" sz="3600" b="1" i="1" u="sng" dirty="0" smtClean="0"/>
              <a:t>Calculation of New Profit Sharing Ratio</a:t>
            </a:r>
          </a:p>
          <a:p>
            <a:pPr>
              <a:buNone/>
            </a:pPr>
            <a:endParaRPr lang="en-US" sz="3600" dirty="0"/>
          </a:p>
          <a:p>
            <a:pPr>
              <a:buNone/>
            </a:pPr>
            <a:r>
              <a:rPr lang="en-US" dirty="0" smtClean="0"/>
              <a:t>If the new profit sharing ratios of the remaining partners are not given in the question, it will be assumed that the remaining partners continue to share profits and losses in the old ratios.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330200"/>
            <a:ext cx="6172200" cy="9245600"/>
          </a:xfrm>
          <a:ln>
            <a:solidFill>
              <a:schemeClr val="tx1"/>
            </a:solidFill>
          </a:ln>
        </p:spPr>
        <p:txBody>
          <a:bodyPr>
            <a:normAutofit fontScale="92500" lnSpcReduction="20000"/>
          </a:bodyPr>
          <a:lstStyle/>
          <a:p>
            <a:pPr marL="514350" indent="-514350">
              <a:buNone/>
            </a:pPr>
            <a:r>
              <a:rPr lang="en-US" dirty="0" smtClean="0"/>
              <a:t> On the happening of any one of the following incidents:- (Sec. 42) </a:t>
            </a:r>
          </a:p>
          <a:p>
            <a:pPr marL="571500" indent="-571500">
              <a:buNone/>
            </a:pPr>
            <a:endParaRPr lang="en-US" dirty="0" smtClean="0"/>
          </a:p>
          <a:p>
            <a:pPr marL="571500" indent="-571500">
              <a:buFont typeface="+mj-lt"/>
              <a:buAutoNum type="romanLcPeriod"/>
            </a:pPr>
            <a:r>
              <a:rPr lang="en-US" dirty="0" smtClean="0"/>
              <a:t>On the insolvency of a partner.</a:t>
            </a:r>
          </a:p>
          <a:p>
            <a:pPr marL="571500" indent="-571500">
              <a:buFont typeface="+mj-lt"/>
              <a:buAutoNum type="romanLcPeriod"/>
            </a:pPr>
            <a:r>
              <a:rPr lang="en-US" dirty="0" smtClean="0"/>
              <a:t>On the fulfilment of the object for which the firm was formed. </a:t>
            </a:r>
          </a:p>
          <a:p>
            <a:pPr marL="571500" indent="-571500">
              <a:buFont typeface="+mj-lt"/>
              <a:buAutoNum type="romanLcPeriod"/>
            </a:pPr>
            <a:r>
              <a:rPr lang="en-US" dirty="0" smtClean="0"/>
              <a:t>On the expiry of the period for which the firm was formed. </a:t>
            </a:r>
          </a:p>
          <a:p>
            <a:pPr marL="571500" indent="-571500">
              <a:buFont typeface="+mj-lt"/>
              <a:buAutoNum type="romanLcPeriod"/>
            </a:pPr>
            <a:endParaRPr lang="en-US" dirty="0" smtClean="0"/>
          </a:p>
          <a:p>
            <a:pPr marL="571500" indent="-571500">
              <a:buNone/>
            </a:pPr>
            <a:r>
              <a:rPr lang="en-US" b="1" u="sng" dirty="0" smtClean="0"/>
              <a:t>By order of the court (Sec. 44)</a:t>
            </a:r>
            <a:r>
              <a:rPr lang="en-US" dirty="0" smtClean="0"/>
              <a:t> :- The court may, on an application by partner, order the dissolution of the partnership firm under the following circumstances :</a:t>
            </a:r>
          </a:p>
          <a:p>
            <a:pPr marL="571500" indent="-571500">
              <a:buNone/>
            </a:pPr>
            <a:endParaRPr lang="en-US" dirty="0" smtClean="0"/>
          </a:p>
          <a:p>
            <a:pPr marL="571500" indent="-571500">
              <a:buFont typeface="+mj-lt"/>
              <a:buAutoNum type="arabicParenR"/>
            </a:pPr>
            <a:r>
              <a:rPr lang="en-US" dirty="0" smtClean="0"/>
              <a:t>When a partner has become of unsound mind.</a:t>
            </a:r>
          </a:p>
          <a:p>
            <a:pPr marL="571500" indent="-571500">
              <a:buFont typeface="+mj-lt"/>
              <a:buAutoNum type="arabicParenR"/>
            </a:pPr>
            <a:r>
              <a:rPr lang="en-US" dirty="0" smtClean="0"/>
              <a:t> When a partner, other than the partner filing a suit, has become permanently incapable of performing his duties as a partner.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42900" y="220133"/>
            <a:ext cx="6172200" cy="9245600"/>
          </a:xfrm>
          <a:ln>
            <a:solidFill>
              <a:schemeClr val="tx1"/>
            </a:solidFill>
          </a:ln>
        </p:spPr>
        <p:txBody>
          <a:bodyPr>
            <a:normAutofit fontScale="92500"/>
          </a:bodyPr>
          <a:lstStyle/>
          <a:p>
            <a:pPr marL="514350" indent="-514350">
              <a:buAutoNum type="arabicParenR" startAt="3"/>
            </a:pPr>
            <a:r>
              <a:rPr lang="en-US" dirty="0" smtClean="0"/>
              <a:t>When a partner, other than the partner filing a suit, is guilty of misconduct that may harm the partnership.</a:t>
            </a:r>
          </a:p>
          <a:p>
            <a:pPr marL="514350" indent="-514350">
              <a:buAutoNum type="arabicParenR" startAt="3"/>
            </a:pPr>
            <a:r>
              <a:rPr lang="en-US" dirty="0" smtClean="0"/>
              <a:t>When a partner, other than the  partner filing a suit, wilfully or persistently commits breach of partnership agreement.</a:t>
            </a:r>
          </a:p>
          <a:p>
            <a:pPr marL="514350" indent="-514350">
              <a:buAutoNum type="arabicParenR" startAt="3"/>
            </a:pPr>
            <a:r>
              <a:rPr lang="en-US" dirty="0" smtClean="0"/>
              <a:t>When a partner, other then the partner filing a suit, has transferred the whole of his interests in the firm to a third party.</a:t>
            </a:r>
          </a:p>
          <a:p>
            <a:pPr marL="514350" indent="-514350">
              <a:buAutoNum type="arabicParenR" startAt="3"/>
            </a:pPr>
            <a:r>
              <a:rPr lang="en-US" dirty="0" smtClean="0"/>
              <a:t>When the court is satisfied that the firm cannot be carried on except at a loss.</a:t>
            </a:r>
          </a:p>
          <a:p>
            <a:pPr marL="514350" indent="-514350">
              <a:buAutoNum type="arabicParenR" startAt="3"/>
            </a:pPr>
            <a:r>
              <a:rPr lang="en-US" dirty="0" smtClean="0"/>
              <a:t>When the court is satisfied that the dissolution is just and equitable due to some other reasons.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450" y="330200"/>
            <a:ext cx="6515100" cy="9135533"/>
          </a:xfrm>
          <a:ln>
            <a:solidFill>
              <a:schemeClr val="tx1"/>
            </a:solidFill>
          </a:ln>
        </p:spPr>
        <p:txBody>
          <a:bodyPr/>
          <a:lstStyle/>
          <a:p>
            <a:pPr algn="ctr">
              <a:buNone/>
            </a:pPr>
            <a:r>
              <a:rPr lang="en-US" b="1" i="1" u="sng" dirty="0" smtClean="0">
                <a:effectLst>
                  <a:outerShdw blurRad="38100" dist="38100" dir="2700000" algn="tl">
                    <a:srgbClr val="000000">
                      <a:alpha val="43137"/>
                    </a:srgbClr>
                  </a:outerShdw>
                </a:effectLst>
              </a:rPr>
              <a:t>Distinction between Dissolution of Partnership and Dissolution of </a:t>
            </a:r>
            <a:r>
              <a:rPr lang="en-US" b="1" i="1" u="sng" dirty="0" smtClean="0">
                <a:effectLst>
                  <a:outerShdw blurRad="38100" dist="38100" dir="2700000" algn="tl">
                    <a:srgbClr val="000000">
                      <a:alpha val="43137"/>
                    </a:srgbClr>
                  </a:outerShdw>
                </a:effectLst>
              </a:rPr>
              <a:t>Firm</a:t>
            </a:r>
          </a:p>
          <a:p>
            <a:pPr algn="ctr">
              <a:buNone/>
            </a:pPr>
            <a:endParaRPr lang="en-US" sz="2400" i="1" u="sng" dirty="0">
              <a:effectLst>
                <a:outerShdw blurRad="38100" dist="38100" dir="2700000" algn="tl">
                  <a:srgbClr val="000000">
                    <a:alpha val="43137"/>
                  </a:srgbClr>
                </a:outerShdw>
              </a:effectLst>
            </a:endParaRPr>
          </a:p>
        </p:txBody>
      </p:sp>
      <p:cxnSp>
        <p:nvCxnSpPr>
          <p:cNvPr id="6" name="Straight Connector 5"/>
          <p:cNvCxnSpPr/>
          <p:nvPr/>
        </p:nvCxnSpPr>
        <p:spPr>
          <a:xfrm rot="5400000">
            <a:off x="-3068295" y="5833808"/>
            <a:ext cx="6822986" cy="5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42900" y="2421467"/>
            <a:ext cx="6229350" cy="22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3161055" y="5833808"/>
            <a:ext cx="6822986" cy="59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42900" y="9245601"/>
            <a:ext cx="6229350" cy="2293"/>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81000" y="2590800"/>
            <a:ext cx="6115050" cy="276999"/>
          </a:xfrm>
          <a:prstGeom prst="rect">
            <a:avLst/>
          </a:prstGeom>
          <a:noFill/>
        </p:spPr>
        <p:txBody>
          <a:bodyPr wrap="square" rtlCol="0">
            <a:spAutoFit/>
          </a:bodyPr>
          <a:lstStyle/>
          <a:p>
            <a:r>
              <a:rPr lang="en-US" sz="1200" b="1" dirty="0" smtClean="0"/>
              <a:t>Basis of Distinction    Dissolution of Partnership                    Dissolution of Firm</a:t>
            </a:r>
            <a:endParaRPr lang="en-US" sz="1200" b="1" dirty="0"/>
          </a:p>
        </p:txBody>
      </p:sp>
      <p:cxnSp>
        <p:nvCxnSpPr>
          <p:cNvPr id="27" name="Straight Connector 26"/>
          <p:cNvCxnSpPr/>
          <p:nvPr/>
        </p:nvCxnSpPr>
        <p:spPr>
          <a:xfrm rot="5400000">
            <a:off x="-1697567" y="5834085"/>
            <a:ext cx="6824133"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42900" y="3302001"/>
            <a:ext cx="6229350" cy="2293"/>
          </a:xfrm>
          <a:prstGeom prst="line">
            <a:avLst/>
          </a:prstGeom>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400050" y="3412068"/>
            <a:ext cx="1257300" cy="369332"/>
          </a:xfrm>
          <a:prstGeom prst="rect">
            <a:avLst/>
          </a:prstGeom>
          <a:noFill/>
        </p:spPr>
        <p:txBody>
          <a:bodyPr wrap="square" rtlCol="0">
            <a:spAutoFit/>
          </a:bodyPr>
          <a:lstStyle/>
          <a:p>
            <a:r>
              <a:rPr lang="en-US" b="1" dirty="0" smtClean="0"/>
              <a:t>1)Meaning</a:t>
            </a:r>
            <a:endParaRPr lang="en-US" b="1" dirty="0"/>
          </a:p>
        </p:txBody>
      </p:sp>
      <p:cxnSp>
        <p:nvCxnSpPr>
          <p:cNvPr id="39" name="Straight Connector 38"/>
          <p:cNvCxnSpPr/>
          <p:nvPr/>
        </p:nvCxnSpPr>
        <p:spPr>
          <a:xfrm rot="5400000">
            <a:off x="645308" y="5833808"/>
            <a:ext cx="6825281" cy="596"/>
          </a:xfrm>
          <a:prstGeom prst="line">
            <a:avLst/>
          </a:prstGeom>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1752600" y="3276600"/>
            <a:ext cx="2114550" cy="1077218"/>
          </a:xfrm>
          <a:prstGeom prst="rect">
            <a:avLst/>
          </a:prstGeom>
          <a:noFill/>
        </p:spPr>
        <p:txBody>
          <a:bodyPr wrap="square" rtlCol="0">
            <a:spAutoFit/>
          </a:bodyPr>
          <a:lstStyle/>
          <a:p>
            <a:r>
              <a:rPr lang="en-US" sz="1600" b="1" dirty="0" smtClean="0"/>
              <a:t>It refers to a change in the existing agreement between the partner</a:t>
            </a:r>
            <a:endParaRPr lang="en-US" sz="1600" b="1" dirty="0"/>
          </a:p>
        </p:txBody>
      </p:sp>
      <p:sp>
        <p:nvSpPr>
          <p:cNvPr id="44" name="TextBox 43"/>
          <p:cNvSpPr txBox="1"/>
          <p:nvPr/>
        </p:nvSpPr>
        <p:spPr>
          <a:xfrm>
            <a:off x="4114800" y="3302002"/>
            <a:ext cx="2400300" cy="1077218"/>
          </a:xfrm>
          <a:prstGeom prst="rect">
            <a:avLst/>
          </a:prstGeom>
          <a:noFill/>
        </p:spPr>
        <p:txBody>
          <a:bodyPr wrap="square" rtlCol="0">
            <a:spAutoFit/>
          </a:bodyPr>
          <a:lstStyle/>
          <a:p>
            <a:r>
              <a:rPr lang="en-US" sz="1600" b="1" dirty="0" smtClean="0"/>
              <a:t>It refers to the dissolution of partnership between all the partners of the firm</a:t>
            </a:r>
            <a:endParaRPr lang="en-US" sz="1600" b="1" dirty="0"/>
          </a:p>
        </p:txBody>
      </p:sp>
      <p:cxnSp>
        <p:nvCxnSpPr>
          <p:cNvPr id="46" name="Straight Connector 45"/>
          <p:cNvCxnSpPr/>
          <p:nvPr/>
        </p:nvCxnSpPr>
        <p:spPr>
          <a:xfrm>
            <a:off x="342900" y="4512734"/>
            <a:ext cx="6229350" cy="2293"/>
          </a:xfrm>
          <a:prstGeom prst="line">
            <a:avLst/>
          </a:prstGeom>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400050" y="4512736"/>
            <a:ext cx="1257300" cy="923330"/>
          </a:xfrm>
          <a:prstGeom prst="rect">
            <a:avLst/>
          </a:prstGeom>
          <a:noFill/>
        </p:spPr>
        <p:txBody>
          <a:bodyPr wrap="square" rtlCol="0">
            <a:spAutoFit/>
          </a:bodyPr>
          <a:lstStyle/>
          <a:p>
            <a:r>
              <a:rPr lang="en-US" b="1" dirty="0" smtClean="0"/>
              <a:t>2)Continuation </a:t>
            </a:r>
            <a:r>
              <a:rPr lang="en-US" b="1" dirty="0" smtClean="0"/>
              <a:t>of the business</a:t>
            </a:r>
            <a:endParaRPr lang="en-US" b="1" dirty="0"/>
          </a:p>
        </p:txBody>
      </p:sp>
      <p:sp>
        <p:nvSpPr>
          <p:cNvPr id="52" name="TextBox 51"/>
          <p:cNvSpPr txBox="1"/>
          <p:nvPr/>
        </p:nvSpPr>
        <p:spPr>
          <a:xfrm>
            <a:off x="1828800" y="4572000"/>
            <a:ext cx="2286000" cy="830997"/>
          </a:xfrm>
          <a:prstGeom prst="rect">
            <a:avLst/>
          </a:prstGeom>
          <a:noFill/>
        </p:spPr>
        <p:txBody>
          <a:bodyPr wrap="square" rtlCol="0">
            <a:spAutoFit/>
          </a:bodyPr>
          <a:lstStyle/>
          <a:p>
            <a:r>
              <a:rPr lang="en-US" sz="1600" b="1" dirty="0" smtClean="0"/>
              <a:t>In case of dissolution of partnership, the firm continues its business.</a:t>
            </a:r>
            <a:endParaRPr lang="en-US" sz="1600" b="1" dirty="0"/>
          </a:p>
        </p:txBody>
      </p:sp>
      <p:sp>
        <p:nvSpPr>
          <p:cNvPr id="53" name="TextBox 52"/>
          <p:cNvSpPr txBox="1"/>
          <p:nvPr/>
        </p:nvSpPr>
        <p:spPr>
          <a:xfrm>
            <a:off x="4114800" y="4512736"/>
            <a:ext cx="2400300" cy="830997"/>
          </a:xfrm>
          <a:prstGeom prst="rect">
            <a:avLst/>
          </a:prstGeom>
          <a:noFill/>
        </p:spPr>
        <p:txBody>
          <a:bodyPr wrap="square" rtlCol="0">
            <a:spAutoFit/>
          </a:bodyPr>
          <a:lstStyle/>
          <a:p>
            <a:r>
              <a:rPr lang="en-US" sz="1600" b="1" dirty="0" smtClean="0"/>
              <a:t>In case of dissolution of firm, firm does not continue  business </a:t>
            </a:r>
            <a:endParaRPr lang="en-US" sz="1600" b="1" dirty="0"/>
          </a:p>
        </p:txBody>
      </p:sp>
      <p:cxnSp>
        <p:nvCxnSpPr>
          <p:cNvPr id="55" name="Straight Connector 54"/>
          <p:cNvCxnSpPr/>
          <p:nvPr/>
        </p:nvCxnSpPr>
        <p:spPr>
          <a:xfrm>
            <a:off x="342900" y="5613401"/>
            <a:ext cx="6229350" cy="2293"/>
          </a:xfrm>
          <a:prstGeom prst="line">
            <a:avLst/>
          </a:prstGeom>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400050" y="5723469"/>
            <a:ext cx="1257300" cy="646331"/>
          </a:xfrm>
          <a:prstGeom prst="rect">
            <a:avLst/>
          </a:prstGeom>
          <a:noFill/>
        </p:spPr>
        <p:txBody>
          <a:bodyPr wrap="square" rtlCol="0">
            <a:spAutoFit/>
          </a:bodyPr>
          <a:lstStyle/>
          <a:p>
            <a:r>
              <a:rPr lang="en-US" b="1" dirty="0" smtClean="0"/>
              <a:t>3) Books of Accounts</a:t>
            </a:r>
            <a:endParaRPr lang="en-US" b="1" dirty="0"/>
          </a:p>
        </p:txBody>
      </p:sp>
      <p:sp>
        <p:nvSpPr>
          <p:cNvPr id="63" name="TextBox 62"/>
          <p:cNvSpPr txBox="1"/>
          <p:nvPr/>
        </p:nvSpPr>
        <p:spPr>
          <a:xfrm>
            <a:off x="1771650" y="5613402"/>
            <a:ext cx="2228850" cy="1077218"/>
          </a:xfrm>
          <a:prstGeom prst="rect">
            <a:avLst/>
          </a:prstGeom>
          <a:noFill/>
        </p:spPr>
        <p:txBody>
          <a:bodyPr wrap="square" rtlCol="0">
            <a:spAutoFit/>
          </a:bodyPr>
          <a:lstStyle/>
          <a:p>
            <a:r>
              <a:rPr lang="en-US" sz="1600" b="1" dirty="0" smtClean="0"/>
              <a:t>in case of dissolution of partnership, books of accounts may not be closed</a:t>
            </a:r>
            <a:endParaRPr lang="en-US" sz="1600" b="1" dirty="0"/>
          </a:p>
        </p:txBody>
      </p:sp>
      <p:sp>
        <p:nvSpPr>
          <p:cNvPr id="64" name="TextBox 63"/>
          <p:cNvSpPr txBox="1"/>
          <p:nvPr/>
        </p:nvSpPr>
        <p:spPr>
          <a:xfrm>
            <a:off x="4114800" y="5613403"/>
            <a:ext cx="2400300" cy="830997"/>
          </a:xfrm>
          <a:prstGeom prst="rect">
            <a:avLst/>
          </a:prstGeom>
          <a:noFill/>
        </p:spPr>
        <p:txBody>
          <a:bodyPr wrap="square" rtlCol="0">
            <a:spAutoFit/>
          </a:bodyPr>
          <a:lstStyle/>
          <a:p>
            <a:r>
              <a:rPr lang="en-US" sz="1600" b="1" dirty="0" smtClean="0"/>
              <a:t>In case of dissolution of firm, books of accounts have to be closed</a:t>
            </a:r>
            <a:endParaRPr lang="en-US" sz="1600" b="1" dirty="0"/>
          </a:p>
        </p:txBody>
      </p:sp>
      <p:cxnSp>
        <p:nvCxnSpPr>
          <p:cNvPr id="66" name="Straight Connector 65"/>
          <p:cNvCxnSpPr/>
          <p:nvPr/>
        </p:nvCxnSpPr>
        <p:spPr>
          <a:xfrm>
            <a:off x="342900" y="6824134"/>
            <a:ext cx="6229350" cy="2293"/>
          </a:xfrm>
          <a:prstGeom prst="line">
            <a:avLst/>
          </a:prstGeom>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400050" y="6934200"/>
            <a:ext cx="1314450" cy="369332"/>
          </a:xfrm>
          <a:prstGeom prst="rect">
            <a:avLst/>
          </a:prstGeom>
          <a:noFill/>
        </p:spPr>
        <p:txBody>
          <a:bodyPr wrap="square" rtlCol="0">
            <a:spAutoFit/>
          </a:bodyPr>
          <a:lstStyle/>
          <a:p>
            <a:r>
              <a:rPr lang="en-US" b="1" dirty="0" smtClean="0"/>
              <a:t>4) Effect</a:t>
            </a:r>
            <a:endParaRPr lang="en-US" b="1" dirty="0"/>
          </a:p>
        </p:txBody>
      </p:sp>
      <p:sp>
        <p:nvSpPr>
          <p:cNvPr id="69" name="TextBox 68"/>
          <p:cNvSpPr txBox="1"/>
          <p:nvPr/>
        </p:nvSpPr>
        <p:spPr>
          <a:xfrm>
            <a:off x="1771650" y="6824137"/>
            <a:ext cx="2286000" cy="1077218"/>
          </a:xfrm>
          <a:prstGeom prst="rect">
            <a:avLst/>
          </a:prstGeom>
          <a:noFill/>
        </p:spPr>
        <p:txBody>
          <a:bodyPr wrap="square" rtlCol="0">
            <a:spAutoFit/>
          </a:bodyPr>
          <a:lstStyle/>
          <a:p>
            <a:r>
              <a:rPr lang="en-US" sz="1600" b="1" dirty="0" smtClean="0"/>
              <a:t>Dissolution of partnership does not necessarily means the dissolution of firm</a:t>
            </a:r>
            <a:endParaRPr lang="en-US" sz="1600" b="1" dirty="0"/>
          </a:p>
        </p:txBody>
      </p:sp>
      <p:sp>
        <p:nvSpPr>
          <p:cNvPr id="70" name="TextBox 69"/>
          <p:cNvSpPr txBox="1"/>
          <p:nvPr/>
        </p:nvSpPr>
        <p:spPr>
          <a:xfrm>
            <a:off x="4114800" y="6824136"/>
            <a:ext cx="2400300" cy="1077218"/>
          </a:xfrm>
          <a:prstGeom prst="rect">
            <a:avLst/>
          </a:prstGeom>
          <a:noFill/>
        </p:spPr>
        <p:txBody>
          <a:bodyPr wrap="square" rtlCol="0">
            <a:spAutoFit/>
          </a:bodyPr>
          <a:lstStyle/>
          <a:p>
            <a:r>
              <a:rPr lang="en-US" sz="1600" b="1" dirty="0" smtClean="0"/>
              <a:t>Dissolution of firm necessarily means the dissolution of partnership also.</a:t>
            </a:r>
            <a:endParaRPr lang="en-US" sz="1600" b="1" dirty="0"/>
          </a:p>
        </p:txBody>
      </p:sp>
      <p:cxnSp>
        <p:nvCxnSpPr>
          <p:cNvPr id="72" name="Straight Connector 71"/>
          <p:cNvCxnSpPr/>
          <p:nvPr/>
        </p:nvCxnSpPr>
        <p:spPr>
          <a:xfrm>
            <a:off x="342900" y="8034867"/>
            <a:ext cx="6229350" cy="2293"/>
          </a:xfrm>
          <a:prstGeom prst="line">
            <a:avLst/>
          </a:prstGeom>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457200" y="8144933"/>
            <a:ext cx="1314450" cy="369332"/>
          </a:xfrm>
          <a:prstGeom prst="rect">
            <a:avLst/>
          </a:prstGeom>
          <a:noFill/>
        </p:spPr>
        <p:txBody>
          <a:bodyPr wrap="square" rtlCol="0">
            <a:spAutoFit/>
          </a:bodyPr>
          <a:lstStyle/>
          <a:p>
            <a:r>
              <a:rPr lang="en-US" b="1" dirty="0" smtClean="0"/>
              <a:t>5) Nature</a:t>
            </a:r>
            <a:endParaRPr lang="en-US" b="1" dirty="0"/>
          </a:p>
        </p:txBody>
      </p:sp>
      <p:sp>
        <p:nvSpPr>
          <p:cNvPr id="77" name="TextBox 76"/>
          <p:cNvSpPr txBox="1"/>
          <p:nvPr/>
        </p:nvSpPr>
        <p:spPr>
          <a:xfrm>
            <a:off x="1828800" y="8144933"/>
            <a:ext cx="2171700" cy="338554"/>
          </a:xfrm>
          <a:prstGeom prst="rect">
            <a:avLst/>
          </a:prstGeom>
          <a:noFill/>
        </p:spPr>
        <p:txBody>
          <a:bodyPr wrap="square" rtlCol="0">
            <a:spAutoFit/>
          </a:bodyPr>
          <a:lstStyle/>
          <a:p>
            <a:r>
              <a:rPr lang="en-US" sz="1600" b="1" dirty="0" smtClean="0"/>
              <a:t>It is voluntary.</a:t>
            </a:r>
            <a:endParaRPr lang="en-US" sz="1600" b="1" dirty="0"/>
          </a:p>
        </p:txBody>
      </p:sp>
      <p:sp>
        <p:nvSpPr>
          <p:cNvPr id="78" name="TextBox 77"/>
          <p:cNvSpPr txBox="1"/>
          <p:nvPr/>
        </p:nvSpPr>
        <p:spPr>
          <a:xfrm>
            <a:off x="4114800" y="8034870"/>
            <a:ext cx="2286000" cy="584775"/>
          </a:xfrm>
          <a:prstGeom prst="rect">
            <a:avLst/>
          </a:prstGeom>
          <a:noFill/>
        </p:spPr>
        <p:txBody>
          <a:bodyPr wrap="square" rtlCol="0">
            <a:spAutoFit/>
          </a:bodyPr>
          <a:lstStyle/>
          <a:p>
            <a:r>
              <a:rPr lang="en-US" sz="1600" b="1" dirty="0" smtClean="0"/>
              <a:t>It may be both voluntary and compulsory.</a:t>
            </a:r>
            <a:endParaRPr lang="en-US" sz="16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txBody>
          <a:bodyPr>
            <a:normAutofit/>
          </a:bodyPr>
          <a:lstStyle/>
          <a:p>
            <a:r>
              <a:rPr lang="en-US" b="1" i="1" u="sng" dirty="0" smtClean="0"/>
              <a:t>Settlement of Accounts on Dissolution</a:t>
            </a:r>
            <a:endParaRPr lang="en-US" b="1" i="1" u="sng" dirty="0"/>
          </a:p>
        </p:txBody>
      </p:sp>
      <p:sp>
        <p:nvSpPr>
          <p:cNvPr id="3" name="Content Placeholder 2"/>
          <p:cNvSpPr>
            <a:spLocks noGrp="1"/>
          </p:cNvSpPr>
          <p:nvPr>
            <p:ph idx="1"/>
          </p:nvPr>
        </p:nvSpPr>
        <p:spPr>
          <a:xfrm>
            <a:off x="342900" y="2311400"/>
            <a:ext cx="6172200" cy="7264400"/>
          </a:xfrm>
          <a:ln>
            <a:solidFill>
              <a:schemeClr val="tx1"/>
            </a:solidFill>
          </a:ln>
        </p:spPr>
        <p:txBody>
          <a:bodyPr/>
          <a:lstStyle/>
          <a:p>
            <a:pPr>
              <a:buNone/>
            </a:pPr>
            <a:r>
              <a:rPr lang="en-US" dirty="0" smtClean="0"/>
              <a:t>Sections 48,49 and 55 of the partnership act specify the mode of settlement of accounts on the dissolution of a partnership firm. These are as follows :</a:t>
            </a:r>
          </a:p>
          <a:p>
            <a:pPr>
              <a:buNone/>
            </a:pPr>
            <a:r>
              <a:rPr lang="en-US" dirty="0" smtClean="0"/>
              <a:t>(1) First of all, the amount of loss including the deficiency of Capital shall be paid out of profits, next out of Capital, and lastly, if necessary will be realised from the partner in their profit sharing ratio.</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416</TotalTime>
  <Words>1405</Words>
  <Application>Microsoft Office PowerPoint</Application>
  <PresentationFormat>A4 Paper (210x297 mm)</PresentationFormat>
  <Paragraphs>121</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  Bcom-1 Advanced Financial Accounting  Semester 2 </vt:lpstr>
      <vt:lpstr>Retirement or Death of a Partner</vt:lpstr>
      <vt:lpstr>Slide 3</vt:lpstr>
      <vt:lpstr>Slide 4</vt:lpstr>
      <vt:lpstr>Slide 5</vt:lpstr>
      <vt:lpstr>Slide 6</vt:lpstr>
      <vt:lpstr>Slide 7</vt:lpstr>
      <vt:lpstr>Slide 8</vt:lpstr>
      <vt:lpstr>Settlement of Accounts on Dissolution</vt:lpstr>
      <vt:lpstr>Slide 10</vt:lpstr>
      <vt:lpstr>Payment of Firm Debts and Separate Debts </vt:lpstr>
      <vt:lpstr>Accounting Procedure on Dissolution of Firm</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Bcom-1 Advanced Financial Accounting  Semester 2 </dc:title>
  <dc:creator>2-4-19</dc:creator>
  <cp:lastModifiedBy>2-4-19</cp:lastModifiedBy>
  <cp:revision>50</cp:revision>
  <dcterms:created xsi:type="dcterms:W3CDTF">2020-04-01T06:11:34Z</dcterms:created>
  <dcterms:modified xsi:type="dcterms:W3CDTF">2020-04-01T16:34:14Z</dcterms:modified>
</cp:coreProperties>
</file>